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3"/>
  </p:notesMasterIdLst>
  <p:sldIdLst>
    <p:sldId id="256" r:id="rId5"/>
    <p:sldId id="258" r:id="rId6"/>
    <p:sldId id="259" r:id="rId7"/>
    <p:sldId id="260" r:id="rId8"/>
    <p:sldId id="261" r:id="rId9"/>
    <p:sldId id="262" r:id="rId10"/>
    <p:sldId id="264" r:id="rId11"/>
    <p:sldId id="267" r:id="rId12"/>
    <p:sldId id="268" r:id="rId13"/>
    <p:sldId id="269" r:id="rId14"/>
    <p:sldId id="270" r:id="rId15"/>
    <p:sldId id="277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D880AD-530F-4F3E-9E6F-4938B9022268}" v="1" dt="2025-09-03T17:46:02.958"/>
    <p1510:client id="{97A5009A-A07C-6692-73FA-70158047806C}" v="3" dt="2025-09-04T11:57:38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EB1988E-DA36-495E-8191-2276231535CA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EFC0A1CF-33A2-41B0-8DC7-FDC8BD7B0998}">
      <dgm:prSet phldrT="[Tekst]"/>
      <dgm:spPr>
        <a:solidFill>
          <a:schemeClr val="bg1"/>
        </a:solidFill>
      </dgm:spPr>
      <dgm:t>
        <a:bodyPr/>
        <a:lstStyle/>
        <a:p>
          <a:r>
            <a:rPr lang="pl-PL"/>
            <a:t>Pomiar pola magnetycznego</a:t>
          </a:r>
        </a:p>
      </dgm:t>
    </dgm:pt>
    <dgm:pt modelId="{6063949C-23B4-45E2-9882-17914C744A44}" type="parTrans" cxnId="{31DC0711-86CB-4425-91FF-B416A3E7129E}">
      <dgm:prSet/>
      <dgm:spPr/>
      <dgm:t>
        <a:bodyPr/>
        <a:lstStyle/>
        <a:p>
          <a:endParaRPr lang="pl-PL"/>
        </a:p>
      </dgm:t>
    </dgm:pt>
    <dgm:pt modelId="{1376355D-7F22-4D09-AD96-18B561D63E26}" type="sibTrans" cxnId="{31DC0711-86CB-4425-91FF-B416A3E7129E}">
      <dgm:prSet/>
      <dgm:spPr>
        <a:solidFill>
          <a:schemeClr val="tx1"/>
        </a:solidFill>
      </dgm:spPr>
      <dgm:t>
        <a:bodyPr/>
        <a:lstStyle/>
        <a:p>
          <a:endParaRPr lang="pl-PL"/>
        </a:p>
      </dgm:t>
    </dgm:pt>
    <dgm:pt modelId="{84426B33-674D-400C-8458-B231FD9A6D9A}">
      <dgm:prSet phldrT="[Tekst]"/>
      <dgm:spPr>
        <a:solidFill>
          <a:schemeClr val="bg1"/>
        </a:solidFill>
      </dgm:spPr>
      <dgm:t>
        <a:bodyPr/>
        <a:lstStyle/>
        <a:p>
          <a:r>
            <a:rPr lang="pl-PL"/>
            <a:t>Wyznaczenie potrzebnej zmiany prądu</a:t>
          </a:r>
        </a:p>
      </dgm:t>
    </dgm:pt>
    <dgm:pt modelId="{DCD2E398-D54F-4DA2-85B1-7A161AC8A032}" type="parTrans" cxnId="{5CB3CF7E-1716-43DD-A110-AA324A117F6E}">
      <dgm:prSet/>
      <dgm:spPr/>
      <dgm:t>
        <a:bodyPr/>
        <a:lstStyle/>
        <a:p>
          <a:endParaRPr lang="pl-PL"/>
        </a:p>
      </dgm:t>
    </dgm:pt>
    <dgm:pt modelId="{93FBF984-7B67-4B7D-BDE4-DD581C2E0EFC}" type="sibTrans" cxnId="{5CB3CF7E-1716-43DD-A110-AA324A117F6E}">
      <dgm:prSet/>
      <dgm:spPr>
        <a:solidFill>
          <a:schemeClr val="tx1"/>
        </a:solidFill>
      </dgm:spPr>
      <dgm:t>
        <a:bodyPr/>
        <a:lstStyle/>
        <a:p>
          <a:endParaRPr lang="pl-PL"/>
        </a:p>
      </dgm:t>
    </dgm:pt>
    <dgm:pt modelId="{D071624C-073E-45E0-BD64-9C0E78ECCEC3}">
      <dgm:prSet phldrT="[Tekst]"/>
      <dgm:spPr>
        <a:solidFill>
          <a:schemeClr val="bg1"/>
        </a:solidFill>
      </dgm:spPr>
      <dgm:t>
        <a:bodyPr/>
        <a:lstStyle/>
        <a:p>
          <a:r>
            <a:rPr lang="pl-PL"/>
            <a:t>Zmiana natężenia prądu na zasilaczu</a:t>
          </a:r>
        </a:p>
      </dgm:t>
    </dgm:pt>
    <dgm:pt modelId="{A08F59EA-925B-443B-B2AF-4133C0327789}" type="parTrans" cxnId="{E3B6DD4F-8B0E-4937-AB5C-BCC8485EC266}">
      <dgm:prSet/>
      <dgm:spPr/>
      <dgm:t>
        <a:bodyPr/>
        <a:lstStyle/>
        <a:p>
          <a:endParaRPr lang="pl-PL"/>
        </a:p>
      </dgm:t>
    </dgm:pt>
    <dgm:pt modelId="{F85767E6-61D7-467F-861F-568D1E849F60}" type="sibTrans" cxnId="{E3B6DD4F-8B0E-4937-AB5C-BCC8485EC266}">
      <dgm:prSet/>
      <dgm:spPr>
        <a:solidFill>
          <a:schemeClr val="tx1"/>
        </a:solidFill>
      </dgm:spPr>
      <dgm:t>
        <a:bodyPr/>
        <a:lstStyle/>
        <a:p>
          <a:endParaRPr lang="pl-PL"/>
        </a:p>
      </dgm:t>
    </dgm:pt>
    <dgm:pt modelId="{DE44BADB-6C78-4E97-9661-ACD3053D4AD3}">
      <dgm:prSet phldrT="[Tekst]"/>
      <dgm:spPr>
        <a:solidFill>
          <a:schemeClr val="bg1"/>
        </a:solidFill>
      </dgm:spPr>
      <dgm:t>
        <a:bodyPr/>
        <a:lstStyle/>
        <a:p>
          <a:r>
            <a:rPr lang="pl-PL"/>
            <a:t>Wyznaczanie różnicy zmierzonego z pożądanym polem</a:t>
          </a:r>
        </a:p>
      </dgm:t>
    </dgm:pt>
    <dgm:pt modelId="{717E816E-FCC5-47A9-B68A-620BAE6CF2B1}" type="parTrans" cxnId="{09812594-653A-4A4A-B1B6-E4A3A9A32618}">
      <dgm:prSet/>
      <dgm:spPr/>
      <dgm:t>
        <a:bodyPr/>
        <a:lstStyle/>
        <a:p>
          <a:endParaRPr lang="pl-PL"/>
        </a:p>
      </dgm:t>
    </dgm:pt>
    <dgm:pt modelId="{2274E0C6-55C0-4EE7-9E5F-D6F339A83AA0}" type="sibTrans" cxnId="{09812594-653A-4A4A-B1B6-E4A3A9A32618}">
      <dgm:prSet/>
      <dgm:spPr>
        <a:solidFill>
          <a:schemeClr val="tx1"/>
        </a:solidFill>
      </dgm:spPr>
      <dgm:t>
        <a:bodyPr/>
        <a:lstStyle/>
        <a:p>
          <a:endParaRPr lang="pl-PL"/>
        </a:p>
      </dgm:t>
    </dgm:pt>
    <dgm:pt modelId="{5B7C3883-E21E-45CF-8D2E-29F814A31B90}" type="pres">
      <dgm:prSet presAssocID="{BEB1988E-DA36-495E-8191-2276231535CA}" presName="cycle" presStyleCnt="0">
        <dgm:presLayoutVars>
          <dgm:dir/>
          <dgm:resizeHandles val="exact"/>
        </dgm:presLayoutVars>
      </dgm:prSet>
      <dgm:spPr/>
    </dgm:pt>
    <dgm:pt modelId="{97C48B7B-945F-4542-81F1-3EBCC596E7AA}" type="pres">
      <dgm:prSet presAssocID="{EFC0A1CF-33A2-41B0-8DC7-FDC8BD7B0998}" presName="node" presStyleLbl="node1" presStyleIdx="0" presStyleCnt="4">
        <dgm:presLayoutVars>
          <dgm:bulletEnabled val="1"/>
        </dgm:presLayoutVars>
      </dgm:prSet>
      <dgm:spPr/>
    </dgm:pt>
    <dgm:pt modelId="{6B78549F-5CDA-4B37-AC6A-0639CC9EECF9}" type="pres">
      <dgm:prSet presAssocID="{1376355D-7F22-4D09-AD96-18B561D63E26}" presName="sibTrans" presStyleLbl="sibTrans2D1" presStyleIdx="0" presStyleCnt="4"/>
      <dgm:spPr/>
    </dgm:pt>
    <dgm:pt modelId="{F7CCB340-105A-4841-99C7-100507C67BF0}" type="pres">
      <dgm:prSet presAssocID="{1376355D-7F22-4D09-AD96-18B561D63E26}" presName="connectorText" presStyleLbl="sibTrans2D1" presStyleIdx="0" presStyleCnt="4"/>
      <dgm:spPr/>
    </dgm:pt>
    <dgm:pt modelId="{5539FF49-5EDC-40E7-8A59-BFB557DEAA19}" type="pres">
      <dgm:prSet presAssocID="{DE44BADB-6C78-4E97-9661-ACD3053D4AD3}" presName="node" presStyleLbl="node1" presStyleIdx="1" presStyleCnt="4">
        <dgm:presLayoutVars>
          <dgm:bulletEnabled val="1"/>
        </dgm:presLayoutVars>
      </dgm:prSet>
      <dgm:spPr/>
    </dgm:pt>
    <dgm:pt modelId="{D381556F-769A-48D4-B80E-173914A5283D}" type="pres">
      <dgm:prSet presAssocID="{2274E0C6-55C0-4EE7-9E5F-D6F339A83AA0}" presName="sibTrans" presStyleLbl="sibTrans2D1" presStyleIdx="1" presStyleCnt="4"/>
      <dgm:spPr/>
    </dgm:pt>
    <dgm:pt modelId="{8872CDE2-2081-4E4B-B138-FEA7CCBFA557}" type="pres">
      <dgm:prSet presAssocID="{2274E0C6-55C0-4EE7-9E5F-D6F339A83AA0}" presName="connectorText" presStyleLbl="sibTrans2D1" presStyleIdx="1" presStyleCnt="4"/>
      <dgm:spPr/>
    </dgm:pt>
    <dgm:pt modelId="{9F690971-C388-4A6D-B406-03AA5E7F8AF0}" type="pres">
      <dgm:prSet presAssocID="{84426B33-674D-400C-8458-B231FD9A6D9A}" presName="node" presStyleLbl="node1" presStyleIdx="2" presStyleCnt="4">
        <dgm:presLayoutVars>
          <dgm:bulletEnabled val="1"/>
        </dgm:presLayoutVars>
      </dgm:prSet>
      <dgm:spPr/>
    </dgm:pt>
    <dgm:pt modelId="{106954F7-365A-43FB-A59D-F0130EEBCD94}" type="pres">
      <dgm:prSet presAssocID="{93FBF984-7B67-4B7D-BDE4-DD581C2E0EFC}" presName="sibTrans" presStyleLbl="sibTrans2D1" presStyleIdx="2" presStyleCnt="4"/>
      <dgm:spPr/>
    </dgm:pt>
    <dgm:pt modelId="{B0756CC3-6B2D-46C0-99EB-4F41D7D42D61}" type="pres">
      <dgm:prSet presAssocID="{93FBF984-7B67-4B7D-BDE4-DD581C2E0EFC}" presName="connectorText" presStyleLbl="sibTrans2D1" presStyleIdx="2" presStyleCnt="4"/>
      <dgm:spPr/>
    </dgm:pt>
    <dgm:pt modelId="{A2F1DB2C-8143-477F-90B6-1875B53EE3DC}" type="pres">
      <dgm:prSet presAssocID="{D071624C-073E-45E0-BD64-9C0E78ECCEC3}" presName="node" presStyleLbl="node1" presStyleIdx="3" presStyleCnt="4">
        <dgm:presLayoutVars>
          <dgm:bulletEnabled val="1"/>
        </dgm:presLayoutVars>
      </dgm:prSet>
      <dgm:spPr/>
    </dgm:pt>
    <dgm:pt modelId="{0105850B-2D40-4A71-A7B1-E03364513E3E}" type="pres">
      <dgm:prSet presAssocID="{F85767E6-61D7-467F-861F-568D1E849F60}" presName="sibTrans" presStyleLbl="sibTrans2D1" presStyleIdx="3" presStyleCnt="4"/>
      <dgm:spPr/>
    </dgm:pt>
    <dgm:pt modelId="{6A83FB27-AED9-46BD-9CC0-B603D2676936}" type="pres">
      <dgm:prSet presAssocID="{F85767E6-61D7-467F-861F-568D1E849F60}" presName="connectorText" presStyleLbl="sibTrans2D1" presStyleIdx="3" presStyleCnt="4"/>
      <dgm:spPr/>
    </dgm:pt>
  </dgm:ptLst>
  <dgm:cxnLst>
    <dgm:cxn modelId="{66F5DE0A-5F84-4942-B1A2-273BB1D7FE33}" type="presOf" srcId="{2274E0C6-55C0-4EE7-9E5F-D6F339A83AA0}" destId="{D381556F-769A-48D4-B80E-173914A5283D}" srcOrd="0" destOrd="0" presId="urn:microsoft.com/office/officeart/2005/8/layout/cycle2"/>
    <dgm:cxn modelId="{31DC0711-86CB-4425-91FF-B416A3E7129E}" srcId="{BEB1988E-DA36-495E-8191-2276231535CA}" destId="{EFC0A1CF-33A2-41B0-8DC7-FDC8BD7B0998}" srcOrd="0" destOrd="0" parTransId="{6063949C-23B4-45E2-9882-17914C744A44}" sibTransId="{1376355D-7F22-4D09-AD96-18B561D63E26}"/>
    <dgm:cxn modelId="{52F53A15-CBCA-4B7E-B461-DF95B71D3CEE}" type="presOf" srcId="{D071624C-073E-45E0-BD64-9C0E78ECCEC3}" destId="{A2F1DB2C-8143-477F-90B6-1875B53EE3DC}" srcOrd="0" destOrd="0" presId="urn:microsoft.com/office/officeart/2005/8/layout/cycle2"/>
    <dgm:cxn modelId="{4115FB17-6D90-4849-AA76-14F0A1C95764}" type="presOf" srcId="{BEB1988E-DA36-495E-8191-2276231535CA}" destId="{5B7C3883-E21E-45CF-8D2E-29F814A31B90}" srcOrd="0" destOrd="0" presId="urn:microsoft.com/office/officeart/2005/8/layout/cycle2"/>
    <dgm:cxn modelId="{43C3A730-DABD-4C07-BD3B-520BF5DF9419}" type="presOf" srcId="{1376355D-7F22-4D09-AD96-18B561D63E26}" destId="{6B78549F-5CDA-4B37-AC6A-0639CC9EECF9}" srcOrd="0" destOrd="0" presId="urn:microsoft.com/office/officeart/2005/8/layout/cycle2"/>
    <dgm:cxn modelId="{53B4F85C-9D7A-4C9B-8891-FC82AABA0C77}" type="presOf" srcId="{2274E0C6-55C0-4EE7-9E5F-D6F339A83AA0}" destId="{8872CDE2-2081-4E4B-B138-FEA7CCBFA557}" srcOrd="1" destOrd="0" presId="urn:microsoft.com/office/officeart/2005/8/layout/cycle2"/>
    <dgm:cxn modelId="{B1054A46-5FB8-45E2-A2F6-948269D98AD1}" type="presOf" srcId="{93FBF984-7B67-4B7D-BDE4-DD581C2E0EFC}" destId="{B0756CC3-6B2D-46C0-99EB-4F41D7D42D61}" srcOrd="1" destOrd="0" presId="urn:microsoft.com/office/officeart/2005/8/layout/cycle2"/>
    <dgm:cxn modelId="{E3B6DD4F-8B0E-4937-AB5C-BCC8485EC266}" srcId="{BEB1988E-DA36-495E-8191-2276231535CA}" destId="{D071624C-073E-45E0-BD64-9C0E78ECCEC3}" srcOrd="3" destOrd="0" parTransId="{A08F59EA-925B-443B-B2AF-4133C0327789}" sibTransId="{F85767E6-61D7-467F-861F-568D1E849F60}"/>
    <dgm:cxn modelId="{D2C0CA56-15BB-4554-95C7-899FC2C8EF95}" type="presOf" srcId="{DE44BADB-6C78-4E97-9661-ACD3053D4AD3}" destId="{5539FF49-5EDC-40E7-8A59-BFB557DEAA19}" srcOrd="0" destOrd="0" presId="urn:microsoft.com/office/officeart/2005/8/layout/cycle2"/>
    <dgm:cxn modelId="{5CB3CF7E-1716-43DD-A110-AA324A117F6E}" srcId="{BEB1988E-DA36-495E-8191-2276231535CA}" destId="{84426B33-674D-400C-8458-B231FD9A6D9A}" srcOrd="2" destOrd="0" parTransId="{DCD2E398-D54F-4DA2-85B1-7A161AC8A032}" sibTransId="{93FBF984-7B67-4B7D-BDE4-DD581C2E0EFC}"/>
    <dgm:cxn modelId="{09812594-653A-4A4A-B1B6-E4A3A9A32618}" srcId="{BEB1988E-DA36-495E-8191-2276231535CA}" destId="{DE44BADB-6C78-4E97-9661-ACD3053D4AD3}" srcOrd="1" destOrd="0" parTransId="{717E816E-FCC5-47A9-B68A-620BAE6CF2B1}" sibTransId="{2274E0C6-55C0-4EE7-9E5F-D6F339A83AA0}"/>
    <dgm:cxn modelId="{55EDEE9D-1649-4C9E-BE3C-A31ECD5941FC}" type="presOf" srcId="{93FBF984-7B67-4B7D-BDE4-DD581C2E0EFC}" destId="{106954F7-365A-43FB-A59D-F0130EEBCD94}" srcOrd="0" destOrd="0" presId="urn:microsoft.com/office/officeart/2005/8/layout/cycle2"/>
    <dgm:cxn modelId="{26CCFAA0-B0B1-4983-B84C-E2F59CFD85C5}" type="presOf" srcId="{1376355D-7F22-4D09-AD96-18B561D63E26}" destId="{F7CCB340-105A-4841-99C7-100507C67BF0}" srcOrd="1" destOrd="0" presId="urn:microsoft.com/office/officeart/2005/8/layout/cycle2"/>
    <dgm:cxn modelId="{586A64B7-87B7-4F0C-A3EF-AD580E78CD06}" type="presOf" srcId="{F85767E6-61D7-467F-861F-568D1E849F60}" destId="{6A83FB27-AED9-46BD-9CC0-B603D2676936}" srcOrd="1" destOrd="0" presId="urn:microsoft.com/office/officeart/2005/8/layout/cycle2"/>
    <dgm:cxn modelId="{E6591AC8-0891-4784-9AEC-D078EDD2BC33}" type="presOf" srcId="{F85767E6-61D7-467F-861F-568D1E849F60}" destId="{0105850B-2D40-4A71-A7B1-E03364513E3E}" srcOrd="0" destOrd="0" presId="urn:microsoft.com/office/officeart/2005/8/layout/cycle2"/>
    <dgm:cxn modelId="{BE40BBE1-DD5A-41F6-B8A0-F00783E8B372}" type="presOf" srcId="{84426B33-674D-400C-8458-B231FD9A6D9A}" destId="{9F690971-C388-4A6D-B406-03AA5E7F8AF0}" srcOrd="0" destOrd="0" presId="urn:microsoft.com/office/officeart/2005/8/layout/cycle2"/>
    <dgm:cxn modelId="{C56B5DE3-6A32-4AD2-AE4A-2520D998D972}" type="presOf" srcId="{EFC0A1CF-33A2-41B0-8DC7-FDC8BD7B0998}" destId="{97C48B7B-945F-4542-81F1-3EBCC596E7AA}" srcOrd="0" destOrd="0" presId="urn:microsoft.com/office/officeart/2005/8/layout/cycle2"/>
    <dgm:cxn modelId="{0209D110-8E5A-4A25-9852-F9040CD811D4}" type="presParOf" srcId="{5B7C3883-E21E-45CF-8D2E-29F814A31B90}" destId="{97C48B7B-945F-4542-81F1-3EBCC596E7AA}" srcOrd="0" destOrd="0" presId="urn:microsoft.com/office/officeart/2005/8/layout/cycle2"/>
    <dgm:cxn modelId="{9B84758D-CCAC-404E-AB80-6AED46749B31}" type="presParOf" srcId="{5B7C3883-E21E-45CF-8D2E-29F814A31B90}" destId="{6B78549F-5CDA-4B37-AC6A-0639CC9EECF9}" srcOrd="1" destOrd="0" presId="urn:microsoft.com/office/officeart/2005/8/layout/cycle2"/>
    <dgm:cxn modelId="{81F88E33-5020-4A7A-8186-E84955C50A90}" type="presParOf" srcId="{6B78549F-5CDA-4B37-AC6A-0639CC9EECF9}" destId="{F7CCB340-105A-4841-99C7-100507C67BF0}" srcOrd="0" destOrd="0" presId="urn:microsoft.com/office/officeart/2005/8/layout/cycle2"/>
    <dgm:cxn modelId="{DDCA94E4-A131-40C9-9034-07B1B6F91A61}" type="presParOf" srcId="{5B7C3883-E21E-45CF-8D2E-29F814A31B90}" destId="{5539FF49-5EDC-40E7-8A59-BFB557DEAA19}" srcOrd="2" destOrd="0" presId="urn:microsoft.com/office/officeart/2005/8/layout/cycle2"/>
    <dgm:cxn modelId="{73E8DDB8-3DA0-4FCE-A47E-C6E19C397AEA}" type="presParOf" srcId="{5B7C3883-E21E-45CF-8D2E-29F814A31B90}" destId="{D381556F-769A-48D4-B80E-173914A5283D}" srcOrd="3" destOrd="0" presId="urn:microsoft.com/office/officeart/2005/8/layout/cycle2"/>
    <dgm:cxn modelId="{DD6F586B-F54D-48B9-953F-E3266FF8D36B}" type="presParOf" srcId="{D381556F-769A-48D4-B80E-173914A5283D}" destId="{8872CDE2-2081-4E4B-B138-FEA7CCBFA557}" srcOrd="0" destOrd="0" presId="urn:microsoft.com/office/officeart/2005/8/layout/cycle2"/>
    <dgm:cxn modelId="{56A2F1DA-4F06-4FCB-BC0C-ED04DEFF486C}" type="presParOf" srcId="{5B7C3883-E21E-45CF-8D2E-29F814A31B90}" destId="{9F690971-C388-4A6D-B406-03AA5E7F8AF0}" srcOrd="4" destOrd="0" presId="urn:microsoft.com/office/officeart/2005/8/layout/cycle2"/>
    <dgm:cxn modelId="{162627E8-8E9B-43DB-A93C-0F468E4E78D5}" type="presParOf" srcId="{5B7C3883-E21E-45CF-8D2E-29F814A31B90}" destId="{106954F7-365A-43FB-A59D-F0130EEBCD94}" srcOrd="5" destOrd="0" presId="urn:microsoft.com/office/officeart/2005/8/layout/cycle2"/>
    <dgm:cxn modelId="{21056EF4-5166-42BF-8320-6AEC996A5C45}" type="presParOf" srcId="{106954F7-365A-43FB-A59D-F0130EEBCD94}" destId="{B0756CC3-6B2D-46C0-99EB-4F41D7D42D61}" srcOrd="0" destOrd="0" presId="urn:microsoft.com/office/officeart/2005/8/layout/cycle2"/>
    <dgm:cxn modelId="{D56AAE6A-0093-42E7-8E5C-F79B0E5309D2}" type="presParOf" srcId="{5B7C3883-E21E-45CF-8D2E-29F814A31B90}" destId="{A2F1DB2C-8143-477F-90B6-1875B53EE3DC}" srcOrd="6" destOrd="0" presId="urn:microsoft.com/office/officeart/2005/8/layout/cycle2"/>
    <dgm:cxn modelId="{2F1F7782-ED88-415B-92B2-03180B4C96BA}" type="presParOf" srcId="{5B7C3883-E21E-45CF-8D2E-29F814A31B90}" destId="{0105850B-2D40-4A71-A7B1-E03364513E3E}" srcOrd="7" destOrd="0" presId="urn:microsoft.com/office/officeart/2005/8/layout/cycle2"/>
    <dgm:cxn modelId="{267A280A-6E89-4AB0-9F92-B3FDC674215A}" type="presParOf" srcId="{0105850B-2D40-4A71-A7B1-E03364513E3E}" destId="{6A83FB27-AED9-46BD-9CC0-B603D267693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C48B7B-945F-4542-81F1-3EBCC596E7AA}">
      <dsp:nvSpPr>
        <dsp:cNvPr id="0" name=""/>
        <dsp:cNvSpPr/>
      </dsp:nvSpPr>
      <dsp:spPr>
        <a:xfrm>
          <a:off x="3196828" y="1442"/>
          <a:ext cx="1734343" cy="1734343"/>
        </a:xfrm>
        <a:prstGeom prst="ellipse">
          <a:avLst/>
        </a:prstGeom>
        <a:solidFill>
          <a:schemeClr val="bg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Pomiar pola magnetycznego</a:t>
          </a:r>
        </a:p>
      </dsp:txBody>
      <dsp:txXfrm>
        <a:off x="3450817" y="255431"/>
        <a:ext cx="1226365" cy="1226365"/>
      </dsp:txXfrm>
    </dsp:sp>
    <dsp:sp modelId="{6B78549F-5CDA-4B37-AC6A-0639CC9EECF9}">
      <dsp:nvSpPr>
        <dsp:cNvPr id="0" name=""/>
        <dsp:cNvSpPr/>
      </dsp:nvSpPr>
      <dsp:spPr>
        <a:xfrm rot="2700000">
          <a:off x="4744905" y="1487088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4765136" y="1555315"/>
        <a:ext cx="322335" cy="351205"/>
      </dsp:txXfrm>
    </dsp:sp>
    <dsp:sp modelId="{5539FF49-5EDC-40E7-8A59-BFB557DEAA19}">
      <dsp:nvSpPr>
        <dsp:cNvPr id="0" name=""/>
        <dsp:cNvSpPr/>
      </dsp:nvSpPr>
      <dsp:spPr>
        <a:xfrm>
          <a:off x="5037547" y="1842161"/>
          <a:ext cx="1734343" cy="1734343"/>
        </a:xfrm>
        <a:prstGeom prst="ellipse">
          <a:avLst/>
        </a:prstGeom>
        <a:solidFill>
          <a:schemeClr val="bg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Wyznaczanie różnicy zmierzonego z pożądanym polem</a:t>
          </a:r>
        </a:p>
      </dsp:txBody>
      <dsp:txXfrm>
        <a:off x="5291536" y="2096150"/>
        <a:ext cx="1226365" cy="1226365"/>
      </dsp:txXfrm>
    </dsp:sp>
    <dsp:sp modelId="{D381556F-769A-48D4-B80E-173914A5283D}">
      <dsp:nvSpPr>
        <dsp:cNvPr id="0" name=""/>
        <dsp:cNvSpPr/>
      </dsp:nvSpPr>
      <dsp:spPr>
        <a:xfrm rot="8100000">
          <a:off x="4763335" y="3327807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 rot="10800000">
        <a:off x="4881247" y="3396034"/>
        <a:ext cx="322335" cy="351205"/>
      </dsp:txXfrm>
    </dsp:sp>
    <dsp:sp modelId="{9F690971-C388-4A6D-B406-03AA5E7F8AF0}">
      <dsp:nvSpPr>
        <dsp:cNvPr id="0" name=""/>
        <dsp:cNvSpPr/>
      </dsp:nvSpPr>
      <dsp:spPr>
        <a:xfrm>
          <a:off x="3196828" y="3682880"/>
          <a:ext cx="1734343" cy="1734343"/>
        </a:xfrm>
        <a:prstGeom prst="ellipse">
          <a:avLst/>
        </a:prstGeom>
        <a:solidFill>
          <a:schemeClr val="bg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Wyznaczenie potrzebnej zmiany prądu</a:t>
          </a:r>
        </a:p>
      </dsp:txBody>
      <dsp:txXfrm>
        <a:off x="3450817" y="3936869"/>
        <a:ext cx="1226365" cy="1226365"/>
      </dsp:txXfrm>
    </dsp:sp>
    <dsp:sp modelId="{106954F7-365A-43FB-A59D-F0130EEBCD94}">
      <dsp:nvSpPr>
        <dsp:cNvPr id="0" name=""/>
        <dsp:cNvSpPr/>
      </dsp:nvSpPr>
      <dsp:spPr>
        <a:xfrm rot="13500000">
          <a:off x="2922616" y="3346237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 rot="10800000">
        <a:off x="3040528" y="3512146"/>
        <a:ext cx="322335" cy="351205"/>
      </dsp:txXfrm>
    </dsp:sp>
    <dsp:sp modelId="{A2F1DB2C-8143-477F-90B6-1875B53EE3DC}">
      <dsp:nvSpPr>
        <dsp:cNvPr id="0" name=""/>
        <dsp:cNvSpPr/>
      </dsp:nvSpPr>
      <dsp:spPr>
        <a:xfrm>
          <a:off x="1356108" y="1842161"/>
          <a:ext cx="1734343" cy="1734343"/>
        </a:xfrm>
        <a:prstGeom prst="ellipse">
          <a:avLst/>
        </a:prstGeom>
        <a:solidFill>
          <a:schemeClr val="bg1"/>
        </a:solidFill>
        <a:ln w="1397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Zmiana natężenia prądu na zasilaczu</a:t>
          </a:r>
        </a:p>
      </dsp:txBody>
      <dsp:txXfrm>
        <a:off x="1610097" y="2096150"/>
        <a:ext cx="1226365" cy="1226365"/>
      </dsp:txXfrm>
    </dsp:sp>
    <dsp:sp modelId="{0105850B-2D40-4A71-A7B1-E03364513E3E}">
      <dsp:nvSpPr>
        <dsp:cNvPr id="0" name=""/>
        <dsp:cNvSpPr/>
      </dsp:nvSpPr>
      <dsp:spPr>
        <a:xfrm rot="18900000">
          <a:off x="2904186" y="1505518"/>
          <a:ext cx="460478" cy="585341"/>
        </a:xfrm>
        <a:prstGeom prst="rightArrow">
          <a:avLst>
            <a:gd name="adj1" fmla="val 60000"/>
            <a:gd name="adj2" fmla="val 50000"/>
          </a:avLst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000" kern="1200"/>
        </a:p>
      </dsp:txBody>
      <dsp:txXfrm>
        <a:off x="2924417" y="1671427"/>
        <a:ext cx="322335" cy="3512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37AD7-D4B1-4C67-803D-5DF33C97E198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8B601-5763-4E03-A82C-E072DE95154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150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27370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7AC78-6F07-3101-AD20-02AB1702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74FFC48-0952-7C7B-28FE-3D2F089605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6BDCD89-42E7-C57C-2B3E-D96978805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8B0CDA-25FC-45FA-FD31-20DB1A97AB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447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9541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85E02-07E5-C2E1-38A9-23E31A555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66B8EAF-07DA-C961-5B55-12EB96709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B61EBE9F-897D-E8DD-5845-E984A20BB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704FC4-A349-4313-E2DB-D670A9196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183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43AA-B6EC-33B8-1DCF-FD2AB927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BBCC6D0-8848-5068-5654-746D3028C3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DD93B11E-1656-53D6-67CE-A8B9A50E40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5E5431-A8B0-AA2D-068D-A7938489E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531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1363C-F4E4-164C-55EC-F5F3F367B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2D4F47C-BF35-01B6-7398-0B28596D33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6121C8B-8ED4-9776-AF39-64C45B0C1C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31BD6CE-4349-B4F0-467B-6934D9892A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160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5E98A-3EC3-619C-5A5A-B729D4927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596A280-B76D-2A72-C34C-B63EDE344E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B98AA03-1FE7-1787-31C6-9AFFBE8EFE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B54F486-D0F1-135F-E384-FA1403DAF9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75099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14D07-ACBB-5763-688B-64F2B7BC3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96289E9-ECB8-D373-27F0-01FDBC4C6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5DD80AF-99E4-3D74-A2BC-EC2FB8202D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E88654E-3D40-33F0-F3E8-E50D0F4E0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0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0B470-15B0-E9D1-D575-B8381D793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4946095-C2A9-8C13-6DFF-B6F8937B9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79F8293-82EF-9F4C-C109-EB71A9EA20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EBA8C7-3405-6EAB-BF11-AAEFA7EB2F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60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1D068-5C89-9655-78DB-E868338716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975B344-AFE9-52C0-4E8D-E70CE337EF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28E28D2-BEA8-64C5-3BF4-9F54D6147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A9AC72-7E5E-9FCA-D1B3-B72FE60A3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48B601-5763-4E03-A82C-E072DE951546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041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vert="horz" lIns="45720" tIns="45720" rIns="45720" bIns="45720" rtlCol="0" anchor="ctr">
            <a:normAutofit/>
          </a:bodyPr>
          <a:lstStyle>
            <a:lvl1pPr>
              <a:defRPr lang="en-US"/>
            </a:lvl1pPr>
          </a:lstStyle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5900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8531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238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6517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639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463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26480" y="1717879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lang="en-US" sz="2000" b="0" kern="1200" spc="10" baseline="0" dirty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46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55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4619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014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967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4BF0B0B-D44A-458D-A971-A5CD1F7BB8B9}" type="datetimeFigureOut">
              <a:rPr lang="pl-PL" smtClean="0"/>
              <a:t>04.09.2025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969696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rgbClr val="777777"/>
                </a:solidFill>
              </a:defRPr>
            </a:lvl1pPr>
          </a:lstStyle>
          <a:p>
            <a:fld id="{3C7A2865-C182-4249-915B-BA8833FE5B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70663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690CB-125C-A421-EDB2-8AF39EA72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1028699"/>
            <a:ext cx="9418320" cy="3862083"/>
          </a:xfrm>
        </p:spPr>
        <p:txBody>
          <a:bodyPr anchor="ctr">
            <a:normAutofit/>
          </a:bodyPr>
          <a:lstStyle/>
          <a:p>
            <a:pPr algn="ctr"/>
            <a:r>
              <a:rPr lang="pl-PL" sz="6000"/>
              <a:t>Manipulowanie polem magnetycznym za pomocą klatki Helmholtza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BFBA811-61A5-13EB-ADF4-08BA1E60E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237670"/>
            <a:ext cx="9418320" cy="1183261"/>
          </a:xfrm>
        </p:spPr>
        <p:txBody>
          <a:bodyPr>
            <a:normAutofit/>
          </a:bodyPr>
          <a:lstStyle/>
          <a:p>
            <a:pPr algn="ctr"/>
            <a:r>
              <a:rPr lang="pl-PL"/>
              <a:t>Dawid Mizerski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7E8ECA2-60A0-4D39-817D-F1E982ED7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651500" y="5097592"/>
            <a:ext cx="596394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850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Obraz zawierający Grafika, Czcionka, logo, projekt graficzny&#10;&#10;Zawartość wygenerowana przez AI może być niepoprawna.">
            <a:extLst>
              <a:ext uri="{FF2B5EF4-FFF2-40B4-BE49-F238E27FC236}">
                <a16:creationId xmlns:a16="http://schemas.microsoft.com/office/drawing/2014/main" id="{B571D385-DA58-3A41-53A9-2233EC8C30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20722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57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4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0E476AF-03E5-DF58-646C-F98EBD286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675" y="640080"/>
            <a:ext cx="3075836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err="1"/>
              <a:t>Parametry</a:t>
            </a:r>
            <a:r>
              <a:rPr lang="en-US" sz="2700"/>
              <a:t> </a:t>
            </a:r>
            <a:r>
              <a:rPr lang="pl-PL" sz="2700"/>
              <a:t>k</a:t>
            </a:r>
            <a:r>
              <a:rPr lang="en-US" sz="2700" err="1"/>
              <a:t>latki</a:t>
            </a:r>
            <a:r>
              <a:rPr lang="en-US" sz="2700"/>
              <a:t> </a:t>
            </a:r>
            <a:r>
              <a:rPr lang="en-US" sz="2700" err="1"/>
              <a:t>Helmholtza</a:t>
            </a:r>
            <a:endParaRPr lang="en-US" sz="2700"/>
          </a:p>
        </p:txBody>
      </p:sp>
      <p:pic>
        <p:nvPicPr>
          <p:cNvPr id="5" name="Symbol zastępczy zawartości 4" descr="Obraz zawierający w pomieszczeniu, meble, stół, Warsztat&#10;&#10;Zawartość wygenerowana przez AI może być niepoprawna.">
            <a:extLst>
              <a:ext uri="{FF2B5EF4-FFF2-40B4-BE49-F238E27FC236}">
                <a16:creationId xmlns:a16="http://schemas.microsoft.com/office/drawing/2014/main" id="{AAA8A4ED-8DA2-F31D-CEEF-02EC22A7F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98" y="827844"/>
            <a:ext cx="6927007" cy="5212573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65F1256-0A14-4758-B86E-A069E0FA7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8675" y="1936955"/>
            <a:ext cx="3075836" cy="4243182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Kształt</a:t>
            </a:r>
            <a:r>
              <a:rPr lang="en-US" sz="1500"/>
              <a:t> </a:t>
            </a:r>
            <a:r>
              <a:rPr lang="en-US" sz="1500" err="1"/>
              <a:t>ośmiokąta</a:t>
            </a:r>
            <a:r>
              <a:rPr lang="en-US" sz="1500"/>
              <a:t> </a:t>
            </a:r>
            <a:r>
              <a:rPr lang="en-US" sz="1500" err="1"/>
              <a:t>foremnego</a:t>
            </a:r>
            <a:endParaRPr lang="en-US" sz="1500"/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Ilość</a:t>
            </a:r>
            <a:r>
              <a:rPr lang="en-US" sz="1500"/>
              <a:t> </a:t>
            </a:r>
            <a:r>
              <a:rPr lang="en-US" sz="1500" err="1"/>
              <a:t>zwojów</a:t>
            </a:r>
            <a:r>
              <a:rPr lang="en-US" sz="1500"/>
              <a:t> n = 90</a:t>
            </a:r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Maksymalne</a:t>
            </a:r>
            <a:r>
              <a:rPr lang="en-US" sz="1500"/>
              <a:t> </a:t>
            </a:r>
            <a:r>
              <a:rPr lang="en-US" sz="1500" err="1"/>
              <a:t>natężenie</a:t>
            </a:r>
            <a:r>
              <a:rPr lang="en-US" sz="1500"/>
              <a:t> </a:t>
            </a:r>
            <a:r>
              <a:rPr lang="en-US" sz="1500" err="1"/>
              <a:t>prądu</a:t>
            </a:r>
            <a:r>
              <a:rPr lang="en-US" sz="1500"/>
              <a:t> </a:t>
            </a:r>
            <a:r>
              <a:rPr lang="en-US" sz="1500" err="1"/>
              <a:t>na</a:t>
            </a:r>
            <a:r>
              <a:rPr lang="en-US" sz="1500"/>
              <a:t> </a:t>
            </a:r>
            <a:r>
              <a:rPr lang="en-US" sz="1500" err="1"/>
              <a:t>cewkch</a:t>
            </a:r>
            <a:r>
              <a:rPr lang="en-US" sz="1500"/>
              <a:t> I = 5 A</a:t>
            </a:r>
            <a:endParaRPr lang="pl-PL" sz="1500"/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Średnice</a:t>
            </a:r>
            <a:r>
              <a:rPr lang="en-US" sz="1500"/>
              <a:t> </a:t>
            </a:r>
            <a:r>
              <a:rPr lang="en-US" sz="1500" err="1"/>
              <a:t>cewek</a:t>
            </a:r>
            <a:r>
              <a:rPr lang="en-US" sz="1500"/>
              <a:t>:</a:t>
            </a:r>
            <a:br>
              <a:rPr lang="en-US" sz="1500"/>
            </a:br>
            <a:r>
              <a:rPr lang="en-US" sz="1500"/>
              <a:t>	d1 = 985 mm</a:t>
            </a:r>
            <a:br>
              <a:rPr lang="en-US" sz="1500"/>
            </a:br>
            <a:r>
              <a:rPr lang="en-US" sz="1500"/>
              <a:t>	d2 = 942 mm</a:t>
            </a:r>
            <a:br>
              <a:rPr lang="en-US" sz="1500"/>
            </a:br>
            <a:r>
              <a:rPr lang="en-US" sz="1500"/>
              <a:t>	d3 = 881 mm</a:t>
            </a:r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Maksymalne</a:t>
            </a:r>
            <a:r>
              <a:rPr lang="en-US" sz="1500"/>
              <a:t> pole </a:t>
            </a:r>
            <a:r>
              <a:rPr lang="en-US" sz="1500" err="1"/>
              <a:t>magnetyczne</a:t>
            </a:r>
            <a:r>
              <a:rPr lang="en-US" sz="1500"/>
              <a:t> ok. 15 000 m</a:t>
            </a:r>
            <a:r>
              <a:rPr lang="pl-PL" sz="1500"/>
              <a:t>G</a:t>
            </a:r>
            <a:endParaRPr lang="en-US" sz="1500"/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Zasilacze</a:t>
            </a:r>
            <a:r>
              <a:rPr lang="en-US" sz="1500"/>
              <a:t> RIGOL DP811</a:t>
            </a:r>
          </a:p>
          <a:p>
            <a:pPr marL="285750" indent="-182880">
              <a:lnSpc>
                <a:spcPct val="104000"/>
              </a:lnSpc>
              <a:buFont typeface="Arial" panose="020B0604020202020204" pitchFamily="34" charset="0"/>
              <a:buChar char="•"/>
            </a:pPr>
            <a:r>
              <a:rPr lang="en-US" sz="1500" err="1"/>
              <a:t>Magnetometr</a:t>
            </a:r>
            <a:r>
              <a:rPr lang="en-US" sz="1500"/>
              <a:t> AlphaLab </a:t>
            </a:r>
            <a:r>
              <a:rPr lang="en-US" sz="1500" err="1"/>
              <a:t>Miligauss</a:t>
            </a:r>
            <a:r>
              <a:rPr lang="en-US" sz="1500"/>
              <a:t> Meter MR3</a:t>
            </a:r>
          </a:p>
        </p:txBody>
      </p:sp>
    </p:spTree>
    <p:extLst>
      <p:ext uri="{BB962C8B-B14F-4D97-AF65-F5344CB8AC3E}">
        <p14:creationId xmlns:p14="http://schemas.microsoft.com/office/powerpoint/2010/main" val="2043225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C92F15-492C-9DFE-D83A-E1125E9B9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F0FD769F-BDEE-4149-8C98-A92F1F8A1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C00EF3B-797F-4060-9460-6EEF08B1B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3C796F-DDD4-CFD4-20E9-A3C94710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090" y="758952"/>
            <a:ext cx="2067157" cy="1320220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85000"/>
              </a:lnSpc>
            </a:pPr>
            <a:r>
              <a:rPr lang="en-US" sz="3200" err="1"/>
              <a:t>Dobór</a:t>
            </a:r>
            <a:r>
              <a:rPr lang="en-US" sz="3200"/>
              <a:t> </a:t>
            </a:r>
            <a:r>
              <a:rPr lang="en-US" sz="3200" err="1"/>
              <a:t>kształtu</a:t>
            </a:r>
            <a:r>
              <a:rPr lang="en-US" sz="3200"/>
              <a:t> </a:t>
            </a:r>
            <a:r>
              <a:rPr lang="en-US" sz="3200" err="1"/>
              <a:t>cewek</a:t>
            </a:r>
            <a:endParaRPr lang="en-US" sz="32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D1D8824-ADDE-4D07-8C6A-A88D1A27A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756100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EE397-F730-E50A-DF72-2F55B29809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81" b="176"/>
          <a:stretch>
            <a:fillRect/>
          </a:stretch>
        </p:blipFill>
        <p:spPr>
          <a:xfrm>
            <a:off x="143078" y="-2735"/>
            <a:ext cx="7863828" cy="686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0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BBE93F-332F-9E47-8A74-B0C813DC7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1F27E09-962B-F296-87BD-52BE7143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4600" err="1"/>
              <a:t>Niedokładność</a:t>
            </a:r>
            <a:r>
              <a:rPr lang="en-US" sz="4600"/>
              <a:t> </a:t>
            </a:r>
            <a:r>
              <a:rPr lang="en-US" sz="4600" err="1"/>
              <a:t>pola</a:t>
            </a:r>
            <a:r>
              <a:rPr lang="en-US" sz="4600"/>
              <a:t> </a:t>
            </a:r>
            <a:r>
              <a:rPr lang="en-US" sz="4600" err="1"/>
              <a:t>magnetycznego</a:t>
            </a:r>
            <a:endParaRPr lang="en-US" sz="4600"/>
          </a:p>
        </p:txBody>
      </p:sp>
      <p:pic>
        <p:nvPicPr>
          <p:cNvPr id="19" name="Obraz 18" descr="Obraz zawierający tekst, diagram, linia, design&#10;&#10;Zawartość wygenerowana przez AI może być niepoprawna.">
            <a:extLst>
              <a:ext uri="{FF2B5EF4-FFF2-40B4-BE49-F238E27FC236}">
                <a16:creationId xmlns:a16="http://schemas.microsoft.com/office/drawing/2014/main" id="{678CEEC4-0BBB-5F5D-B29D-3DFBA6EC37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81" y="3049"/>
            <a:ext cx="4946904" cy="4946904"/>
          </a:xfrm>
          <a:prstGeom prst="rect">
            <a:avLst/>
          </a:prstGeom>
        </p:spPr>
      </p:pic>
      <p:pic>
        <p:nvPicPr>
          <p:cNvPr id="17" name="Obraz 16" descr="Obraz zawierający tekst, diagram, mapa, design&#10;&#10;Zawartość wygenerowana przez AI może być niepoprawna.">
            <a:extLst>
              <a:ext uri="{FF2B5EF4-FFF2-40B4-BE49-F238E27FC236}">
                <a16:creationId xmlns:a16="http://schemas.microsoft.com/office/drawing/2014/main" id="{1E9B7B93-947C-C8E1-86F9-0893806F1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400" y="3049"/>
            <a:ext cx="4946904" cy="49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792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0539-B4DC-0864-AA2E-E8D8869AC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BE703D-CF1D-D19B-89B7-CCDFEC09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716400"/>
          </a:xfrm>
        </p:spPr>
        <p:txBody>
          <a:bodyPr/>
          <a:lstStyle/>
          <a:p>
            <a:pPr algn="ctr"/>
            <a:r>
              <a:rPr lang="pl-PL"/>
              <a:t>Algorytm sterujący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0D37E0-F1AF-B29F-7C3C-8BC02771D7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374795"/>
              </p:ext>
            </p:extLst>
          </p:nvPr>
        </p:nvGraphicFramePr>
        <p:xfrm>
          <a:off x="1808218" y="10821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3925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7238E8-C5C2-0D7A-DC72-42BBC24F3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B4562C-5874-2620-7576-36D5A5425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1028699"/>
            <a:ext cx="9418320" cy="3862083"/>
          </a:xfrm>
        </p:spPr>
        <p:txBody>
          <a:bodyPr anchor="ctr">
            <a:normAutofit/>
          </a:bodyPr>
          <a:lstStyle/>
          <a:p>
            <a:pPr algn="ctr"/>
            <a:r>
              <a:rPr lang="pl-PL" sz="6000"/>
              <a:t>Zastosowania Naukowe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ECE013D5-7B4D-0662-65DD-1C25CA9AC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237670"/>
            <a:ext cx="9418320" cy="1183261"/>
          </a:xfrm>
        </p:spPr>
        <p:txBody>
          <a:bodyPr>
            <a:norm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2978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014B6D-A94B-B6F6-5846-CDCD695D5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3461BBE-C5BE-4218-89E1-1EE36FA8D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CAF8667-CCF2-43EA-ABFD-9077CFC59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6733114-4EE7-415B-B722-6280896FB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0"/>
            <a:ext cx="10820400" cy="494995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803A216B-67F0-4D22-AD5D-2C630B6E8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5105400"/>
            <a:ext cx="10835640" cy="1752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2F95F6-E2FE-BBAC-EDC5-ACBAA57A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183" y="5181600"/>
            <a:ext cx="10156435" cy="10763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800"/>
              <a:t>Badania wzrostu roślin w warunkach kosmicznych</a:t>
            </a:r>
          </a:p>
        </p:txBody>
      </p:sp>
      <p:pic>
        <p:nvPicPr>
          <p:cNvPr id="11" name="Obraz 10" descr="Obraz zawierający w pomieszczeniu, stal, maszyna, inżynieria&#10;&#10;Zawartość wygenerowana przez AI może być niepoprawna.">
            <a:extLst>
              <a:ext uri="{FF2B5EF4-FFF2-40B4-BE49-F238E27FC236}">
                <a16:creationId xmlns:a16="http://schemas.microsoft.com/office/drawing/2014/main" id="{31E63028-22CB-C48A-921F-C69F05972A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2658" y="491157"/>
            <a:ext cx="4166678" cy="4014167"/>
          </a:xfrm>
          <a:prstGeom prst="rect">
            <a:avLst/>
          </a:prstGeom>
        </p:spPr>
      </p:pic>
      <p:pic>
        <p:nvPicPr>
          <p:cNvPr id="4" name="Wideo 3">
            <a:hlinkClick r:id="" action="ppaction://media"/>
            <a:extLst>
              <a:ext uri="{FF2B5EF4-FFF2-40B4-BE49-F238E27FC236}">
                <a16:creationId xmlns:a16="http://schemas.microsoft.com/office/drawing/2014/main" id="{382137FD-BD5E-567B-0EAC-4AC0DDAA92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96318" y="863991"/>
            <a:ext cx="6004300" cy="337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24C9EE-F9D8-8341-DD71-CC38214BA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F4ADA65C-BA4C-42BE-84D1-1AF286B7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2F5EBA-F777-4A1C-8E30-62DA7F55AE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FACD36-4FD1-302B-48D3-2607A093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0438" y="758952"/>
            <a:ext cx="2853005" cy="4041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5000"/>
              </a:lnSpc>
            </a:pPr>
            <a:r>
              <a:rPr lang="en-US" sz="2900" err="1"/>
              <a:t>Badania</a:t>
            </a:r>
            <a:r>
              <a:rPr lang="en-US" sz="2900"/>
              <a:t> </a:t>
            </a:r>
            <a:r>
              <a:rPr lang="en-US" sz="2900" err="1"/>
              <a:t>wpływu</a:t>
            </a:r>
            <a:r>
              <a:rPr lang="en-US" sz="2900"/>
              <a:t> </a:t>
            </a:r>
            <a:r>
              <a:rPr lang="en-US" sz="2900" err="1"/>
              <a:t>pola</a:t>
            </a:r>
            <a:r>
              <a:rPr lang="en-US" sz="2900"/>
              <a:t> </a:t>
            </a:r>
            <a:r>
              <a:rPr lang="en-US" sz="2900" err="1"/>
              <a:t>magnetycznego</a:t>
            </a:r>
            <a:r>
              <a:rPr lang="en-US" sz="2900"/>
              <a:t> </a:t>
            </a:r>
            <a:r>
              <a:rPr lang="en-US" sz="2900" err="1"/>
              <a:t>na</a:t>
            </a:r>
            <a:r>
              <a:rPr lang="en-US" sz="2900"/>
              <a:t> </a:t>
            </a:r>
            <a:r>
              <a:rPr lang="en-US" sz="2900" err="1"/>
              <a:t>zdolności</a:t>
            </a:r>
            <a:r>
              <a:rPr lang="en-US" sz="2900"/>
              <a:t> </a:t>
            </a:r>
            <a:r>
              <a:rPr lang="en-US" sz="2900" err="1"/>
              <a:t>kognitywne</a:t>
            </a:r>
            <a:endParaRPr lang="en-US" sz="2900"/>
          </a:p>
        </p:txBody>
      </p:sp>
      <p:pic>
        <p:nvPicPr>
          <p:cNvPr id="4" name="Obraz 3" descr="Obraz zawierający w pomieszczeniu, meble, stół, półka&#10;&#10;Zawartość wygenerowana przez AI może być niepoprawna.">
            <a:extLst>
              <a:ext uri="{FF2B5EF4-FFF2-40B4-BE49-F238E27FC236}">
                <a16:creationId xmlns:a16="http://schemas.microsoft.com/office/drawing/2014/main" id="{34068F02-BCAF-0C65-84EF-FFD5923B4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453" y="10"/>
            <a:ext cx="711855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15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8288-E498-2993-6DFE-A028361E7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AF668CF-560D-C13F-489E-A1EC8DEA77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1028699"/>
            <a:ext cx="9418320" cy="3862083"/>
          </a:xfrm>
        </p:spPr>
        <p:txBody>
          <a:bodyPr anchor="ctr">
            <a:normAutofit/>
          </a:bodyPr>
          <a:lstStyle/>
          <a:p>
            <a:pPr algn="ctr"/>
            <a:r>
              <a:rPr lang="pl-PL" sz="6000"/>
              <a:t>Dziękuje za uwagę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A3DE40A-205D-3FBC-D2B1-FFB1F6E46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237670"/>
            <a:ext cx="9418320" cy="1183261"/>
          </a:xfrm>
        </p:spPr>
        <p:txBody>
          <a:bodyPr>
            <a:normAutofit/>
          </a:bodyPr>
          <a:lstStyle/>
          <a:p>
            <a:pPr algn="ctr"/>
            <a:r>
              <a:rPr lang="pl-PL"/>
              <a:t>Dawid Mizerski</a:t>
            </a:r>
          </a:p>
        </p:txBody>
      </p:sp>
    </p:spTree>
    <p:extLst>
      <p:ext uri="{BB962C8B-B14F-4D97-AF65-F5344CB8AC3E}">
        <p14:creationId xmlns:p14="http://schemas.microsoft.com/office/powerpoint/2010/main" val="1431705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E5F8D39-BEBD-D05A-DA75-F7C14F964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675" y="640080"/>
            <a:ext cx="3075836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Plan prezentacji</a:t>
            </a:r>
          </a:p>
        </p:txBody>
      </p:sp>
      <p:pic>
        <p:nvPicPr>
          <p:cNvPr id="7" name="Symbol zastępczy zawartości 6" descr="Obraz zawierający w pomieszczeniu, meble, stół, półka&#10;&#10;Zawartość wygenerowana przez AI może być niepoprawna.">
            <a:extLst>
              <a:ext uri="{FF2B5EF4-FFF2-40B4-BE49-F238E27FC236}">
                <a16:creationId xmlns:a16="http://schemas.microsoft.com/office/drawing/2014/main" id="{26DE8447-215F-B959-6589-9A173FCB7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7552924" cy="685799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C127009-4B63-A678-6609-2B374FC5C6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8675" y="1936955"/>
            <a:ext cx="3075836" cy="42431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/>
            <a:r>
              <a:rPr lang="en-US" sz="1200" b="1"/>
              <a:t>Teoria</a:t>
            </a:r>
          </a:p>
          <a:p>
            <a:pPr lvl="1" indent="-182880"/>
            <a:r>
              <a:rPr lang="en-US"/>
              <a:t>1. </a:t>
            </a:r>
            <a:r>
              <a:rPr lang="en-US" err="1"/>
              <a:t>Czym</a:t>
            </a:r>
            <a:r>
              <a:rPr lang="en-US"/>
              <a:t> jest pole </a:t>
            </a:r>
            <a:r>
              <a:rPr lang="en-US" err="1"/>
              <a:t>magnetyczne</a:t>
            </a:r>
            <a:endParaRPr lang="en-US"/>
          </a:p>
          <a:p>
            <a:pPr lvl="1" indent="-182880"/>
            <a:r>
              <a:rPr lang="en-US"/>
              <a:t>2. </a:t>
            </a:r>
            <a:r>
              <a:rPr lang="en-US" err="1"/>
              <a:t>Cechy</a:t>
            </a:r>
            <a:r>
              <a:rPr lang="en-US"/>
              <a:t> </a:t>
            </a:r>
            <a:r>
              <a:rPr lang="en-US" err="1"/>
              <a:t>pola</a:t>
            </a:r>
            <a:r>
              <a:rPr lang="en-US"/>
              <a:t> </a:t>
            </a:r>
            <a:r>
              <a:rPr lang="en-US" err="1"/>
              <a:t>magnetycznego</a:t>
            </a:r>
            <a:r>
              <a:rPr lang="en-US"/>
              <a:t> </a:t>
            </a:r>
            <a:r>
              <a:rPr lang="en-US" err="1"/>
              <a:t>ziemskiego</a:t>
            </a:r>
            <a:endParaRPr lang="en-US"/>
          </a:p>
          <a:p>
            <a:pPr lvl="1" indent="-182880"/>
            <a:r>
              <a:rPr lang="en-US"/>
              <a:t>3. </a:t>
            </a:r>
            <a:r>
              <a:rPr lang="en-US" err="1"/>
              <a:t>Czym</a:t>
            </a:r>
            <a:r>
              <a:rPr lang="en-US"/>
              <a:t> </a:t>
            </a:r>
            <a:r>
              <a:rPr lang="en-US" err="1"/>
              <a:t>są</a:t>
            </a:r>
            <a:r>
              <a:rPr lang="en-US"/>
              <a:t> </a:t>
            </a:r>
            <a:r>
              <a:rPr lang="en-US" err="1"/>
              <a:t>cewki</a:t>
            </a:r>
            <a:r>
              <a:rPr lang="en-US"/>
              <a:t> </a:t>
            </a:r>
            <a:r>
              <a:rPr lang="en-US" err="1"/>
              <a:t>Helmholtza</a:t>
            </a:r>
            <a:endParaRPr lang="en-US"/>
          </a:p>
          <a:p>
            <a:pPr indent="-182880"/>
            <a:r>
              <a:rPr lang="en-US" sz="1200" b="1"/>
              <a:t>Projekt</a:t>
            </a:r>
          </a:p>
          <a:p>
            <a:pPr lvl="1" indent="-182880"/>
            <a:r>
              <a:rPr lang="en-US"/>
              <a:t>1. </a:t>
            </a:r>
            <a:r>
              <a:rPr lang="en-US" err="1"/>
              <a:t>Przedstawienie</a:t>
            </a:r>
            <a:r>
              <a:rPr lang="en-US"/>
              <a:t> </a:t>
            </a:r>
            <a:r>
              <a:rPr lang="en-US" err="1"/>
              <a:t>koła</a:t>
            </a:r>
            <a:r>
              <a:rPr lang="en-US"/>
              <a:t> </a:t>
            </a:r>
            <a:r>
              <a:rPr lang="en-US" err="1"/>
              <a:t>naukowego</a:t>
            </a:r>
            <a:r>
              <a:rPr lang="en-US"/>
              <a:t> GOLF (Grupa </a:t>
            </a:r>
            <a:r>
              <a:rPr lang="en-US" err="1"/>
              <a:t>Osób</a:t>
            </a:r>
            <a:r>
              <a:rPr lang="en-US"/>
              <a:t> </a:t>
            </a:r>
            <a:r>
              <a:rPr lang="en-US" err="1"/>
              <a:t>Lubiących</a:t>
            </a:r>
            <a:r>
              <a:rPr lang="en-US"/>
              <a:t> </a:t>
            </a:r>
            <a:r>
              <a:rPr lang="en-US" err="1"/>
              <a:t>Fizykę</a:t>
            </a:r>
            <a:r>
              <a:rPr lang="en-US"/>
              <a:t>)</a:t>
            </a:r>
          </a:p>
          <a:p>
            <a:pPr lvl="1" indent="-182880"/>
            <a:r>
              <a:rPr lang="en-US"/>
              <a:t>2. </a:t>
            </a:r>
            <a:r>
              <a:rPr lang="en-US" err="1"/>
              <a:t>Omówienie</a:t>
            </a:r>
            <a:r>
              <a:rPr lang="en-US"/>
              <a:t> </a:t>
            </a:r>
            <a:r>
              <a:rPr lang="en-US" err="1"/>
              <a:t>parametrów</a:t>
            </a:r>
            <a:r>
              <a:rPr lang="en-US"/>
              <a:t> </a:t>
            </a:r>
            <a:r>
              <a:rPr lang="en-US" err="1"/>
              <a:t>technicznych</a:t>
            </a:r>
            <a:r>
              <a:rPr lang="en-US"/>
              <a:t> </a:t>
            </a:r>
            <a:r>
              <a:rPr lang="en-US" err="1"/>
              <a:t>klatki</a:t>
            </a:r>
            <a:endParaRPr lang="en-US"/>
          </a:p>
          <a:p>
            <a:pPr lvl="1" indent="-182880"/>
            <a:r>
              <a:rPr lang="en-US"/>
              <a:t>3. </a:t>
            </a:r>
            <a:r>
              <a:rPr lang="en-US" err="1"/>
              <a:t>Omówienie</a:t>
            </a:r>
            <a:r>
              <a:rPr lang="en-US"/>
              <a:t> </a:t>
            </a:r>
            <a:r>
              <a:rPr lang="en-US" err="1"/>
              <a:t>algorytmu</a:t>
            </a:r>
            <a:r>
              <a:rPr lang="en-US"/>
              <a:t> </a:t>
            </a:r>
            <a:r>
              <a:rPr lang="en-US" err="1"/>
              <a:t>sterującego</a:t>
            </a:r>
            <a:endParaRPr lang="en-US"/>
          </a:p>
          <a:p>
            <a:pPr indent="-182880"/>
            <a:r>
              <a:rPr lang="en-US" sz="1200" b="1" err="1"/>
              <a:t>Zastosowania</a:t>
            </a:r>
            <a:r>
              <a:rPr lang="en-US" sz="1200" b="1"/>
              <a:t> </a:t>
            </a:r>
            <a:r>
              <a:rPr lang="en-US" sz="1200" b="1" err="1"/>
              <a:t>naukowe</a:t>
            </a:r>
            <a:endParaRPr lang="en-US" sz="1200" b="1"/>
          </a:p>
          <a:p>
            <a:pPr lvl="1" indent="-182880"/>
            <a:r>
              <a:rPr lang="en-US"/>
              <a:t>1. </a:t>
            </a:r>
            <a:r>
              <a:rPr lang="en-US" err="1"/>
              <a:t>Badania</a:t>
            </a:r>
            <a:r>
              <a:rPr lang="en-US"/>
              <a:t> </a:t>
            </a:r>
            <a:r>
              <a:rPr lang="en-US" err="1"/>
              <a:t>wzrostu</a:t>
            </a:r>
            <a:r>
              <a:rPr lang="en-US"/>
              <a:t> </a:t>
            </a:r>
            <a:r>
              <a:rPr lang="en-US" err="1"/>
              <a:t>roślin</a:t>
            </a:r>
            <a:r>
              <a:rPr lang="en-US"/>
              <a:t> w </a:t>
            </a:r>
            <a:r>
              <a:rPr lang="en-US" err="1"/>
              <a:t>warunkach</a:t>
            </a:r>
            <a:r>
              <a:rPr lang="en-US"/>
              <a:t> </a:t>
            </a:r>
            <a:r>
              <a:rPr lang="en-US" err="1"/>
              <a:t>kosmicznych</a:t>
            </a:r>
            <a:endParaRPr lang="en-US"/>
          </a:p>
          <a:p>
            <a:pPr lvl="1" indent="-182880"/>
            <a:r>
              <a:rPr lang="en-US"/>
              <a:t>2. </a:t>
            </a:r>
            <a:r>
              <a:rPr lang="en-US" err="1"/>
              <a:t>Badania</a:t>
            </a:r>
            <a:r>
              <a:rPr lang="en-US"/>
              <a:t> </a:t>
            </a:r>
            <a:r>
              <a:rPr lang="en-US" err="1"/>
              <a:t>wpływu</a:t>
            </a:r>
            <a:r>
              <a:rPr lang="en-US"/>
              <a:t> </a:t>
            </a:r>
            <a:r>
              <a:rPr lang="en-US" err="1"/>
              <a:t>pola</a:t>
            </a:r>
            <a:r>
              <a:rPr lang="en-US"/>
              <a:t> </a:t>
            </a:r>
            <a:r>
              <a:rPr lang="en-US" err="1"/>
              <a:t>magnetycznego</a:t>
            </a:r>
            <a:r>
              <a:rPr lang="en-US"/>
              <a:t> </a:t>
            </a:r>
            <a:r>
              <a:rPr lang="en-US" err="1"/>
              <a:t>na</a:t>
            </a:r>
            <a:r>
              <a:rPr lang="en-US"/>
              <a:t> </a:t>
            </a:r>
            <a:r>
              <a:rPr lang="en-US" err="1"/>
              <a:t>zdolności</a:t>
            </a:r>
            <a:r>
              <a:rPr lang="en-US"/>
              <a:t> </a:t>
            </a:r>
            <a:r>
              <a:rPr lang="en-US" err="1"/>
              <a:t>kognitywne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AE69B-16FA-4154-94E5-0F510D614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0816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A343B-A9BA-C5A9-933B-13E587D50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83AF62D-9453-2C39-90A1-F06E34182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1028699"/>
            <a:ext cx="9418320" cy="3862083"/>
          </a:xfrm>
        </p:spPr>
        <p:txBody>
          <a:bodyPr anchor="ctr">
            <a:normAutofit/>
          </a:bodyPr>
          <a:lstStyle/>
          <a:p>
            <a:pPr algn="ctr"/>
            <a:r>
              <a:rPr lang="pl-PL" sz="6000"/>
              <a:t>Teoria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0BAAE33-4AE7-21CC-7844-36AED5D10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237670"/>
            <a:ext cx="9418320" cy="1183261"/>
          </a:xfrm>
        </p:spPr>
        <p:txBody>
          <a:bodyPr>
            <a:norm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6945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039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AB33B3-B36F-1521-79E2-191273F6F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31" y="640080"/>
            <a:ext cx="324114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/>
              <a:t>Pole Magnetyczne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8FD906F-B32C-FEEA-3EB8-D2793DEE6DEB}"/>
              </a:ext>
            </a:extLst>
          </p:cNvPr>
          <p:cNvSpPr txBox="1"/>
          <p:nvPr/>
        </p:nvSpPr>
        <p:spPr>
          <a:xfrm>
            <a:off x="643830" y="6053031"/>
            <a:ext cx="3241143" cy="6655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900" err="1"/>
              <a:t>Źródło</a:t>
            </a:r>
            <a:r>
              <a:rPr lang="en-US" sz="900"/>
              <a:t>: https://www.researchgate.net/publication/380608021/figure/fig4/AS:11431281244253147@1715869642575/sualisation-of-the-Lorentz-force-law.ppm</a:t>
            </a:r>
          </a:p>
        </p:txBody>
      </p:sp>
      <p:sp>
        <p:nvSpPr>
          <p:cNvPr id="1042" name="Rectangle 1041">
            <a:extLst>
              <a:ext uri="{FF2B5EF4-FFF2-40B4-BE49-F238E27FC236}">
                <a16:creationId xmlns:a16="http://schemas.microsoft.com/office/drawing/2014/main" id="{7F1E7AFF-0BDE-41B0-A9C8-A3E0E9DED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8016" y="0"/>
            <a:ext cx="70848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58EA7FA-3043-7A5D-91BE-F4615A8F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194913" y="149663"/>
            <a:ext cx="5074502" cy="656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A847375B-8926-A4DC-A86C-D413EBF16179}"/>
                  </a:ext>
                </a:extLst>
              </p:cNvPr>
              <p:cNvSpPr txBox="1"/>
              <p:nvPr/>
            </p:nvSpPr>
            <p:spPr>
              <a:xfrm>
                <a:off x="424965" y="3104640"/>
                <a:ext cx="2995240" cy="5523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pl-PL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pl-PL" sz="3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sub>
                          </m:sSub>
                        </m:e>
                      </m:acc>
                      <m:r>
                        <a:rPr lang="pl-PL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l-PL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pl-PL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pl-PL" sz="3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pl-PL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pl-PL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pole tekstowe 4">
                <a:extLst>
                  <a:ext uri="{FF2B5EF4-FFF2-40B4-BE49-F238E27FC236}">
                    <a16:creationId xmlns:a16="http://schemas.microsoft.com/office/drawing/2014/main" id="{A847375B-8926-A4DC-A86C-D413EBF161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965" y="3104640"/>
                <a:ext cx="2995240" cy="552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3651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AE4D845-2A0D-C488-CE45-2B2D0759A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716400"/>
          </a:xfrm>
        </p:spPr>
        <p:txBody>
          <a:bodyPr/>
          <a:lstStyle/>
          <a:p>
            <a:pPr algn="ctr"/>
            <a:r>
              <a:rPr lang="pl-PL"/>
              <a:t>Ziemskie pole magnetyczne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E29290F0-9351-2AA6-CD22-F1564222D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0566" y="1147955"/>
            <a:ext cx="6835252" cy="519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D508EB44-6A30-CE60-1CF6-18B3F05EA57B}"/>
              </a:ext>
            </a:extLst>
          </p:cNvPr>
          <p:cNvSpPr txBox="1"/>
          <p:nvPr/>
        </p:nvSpPr>
        <p:spPr>
          <a:xfrm>
            <a:off x="3250692" y="6408542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/>
              <a:t>Źródło: https://upload.wikimedia.org/wikipedia/commons/thumb/f/f6/Ionosphere-Thermosphere_Processes.jpg/800px-Ionosphere-Thermosphere_Processes.jpg</a:t>
            </a:r>
          </a:p>
        </p:txBody>
      </p:sp>
    </p:spTree>
    <p:extLst>
      <p:ext uri="{BB962C8B-B14F-4D97-AF65-F5344CB8AC3E}">
        <p14:creationId xmlns:p14="http://schemas.microsoft.com/office/powerpoint/2010/main" val="298756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C1736D-6AEF-1A0A-106F-143735E5E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842261B7-FAAD-47CA-A9BE-38E09E2C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A4F829E-243E-B934-67A8-2E6AF8256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365760"/>
            <a:ext cx="4534047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Ziemskie pole magnetyczne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49EF490-9751-A8BA-A4C9-559AA6C24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7" b="12367"/>
          <a:stretch/>
        </p:blipFill>
        <p:spPr bwMode="auto">
          <a:xfrm>
            <a:off x="20" y="10"/>
            <a:ext cx="60947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B928C9CF-33FE-9E5D-0F2C-F86949E47FDA}"/>
              </a:ext>
            </a:extLst>
          </p:cNvPr>
          <p:cNvSpPr txBox="1"/>
          <p:nvPr/>
        </p:nvSpPr>
        <p:spPr>
          <a:xfrm>
            <a:off x="6094819" y="6244267"/>
            <a:ext cx="4572002" cy="49594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pl-PL" sz="900"/>
              <a:t>Źródło: </a:t>
            </a:r>
            <a:r>
              <a:rPr lang="en-US" sz="900"/>
              <a:t>https://upload.wikimedia.org/wikipedia/commons/thumb/7/74/Magnetic_North_Pole_Positions_2015.svg/800px-Magnetic_North_Pole_Positions_2015.svg.png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065E5E2-B1F7-42E2-9E80-43145C7C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3579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B2029-D85E-CF4F-71D2-B29D7BD97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032">
            <a:extLst>
              <a:ext uri="{FF2B5EF4-FFF2-40B4-BE49-F238E27FC236}">
                <a16:creationId xmlns:a16="http://schemas.microsoft.com/office/drawing/2014/main" id="{1CC5CC88-D452-405A-A68E-CB09DB909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8160ECA-C6C0-FB1B-1F13-A20194DB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31" y="640080"/>
            <a:ext cx="3241143" cy="1325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3200"/>
              <a:t>Cewki</a:t>
            </a:r>
            <a:r>
              <a:rPr lang="en-US" sz="3200"/>
              <a:t> </a:t>
            </a:r>
            <a:r>
              <a:rPr lang="en-US" sz="3200" err="1"/>
              <a:t>Helmholtza</a:t>
            </a:r>
            <a:endParaRPr lang="en-US" sz="320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86E3174A-B2F9-483E-E4F8-7B3BB09D8AE2}"/>
              </a:ext>
            </a:extLst>
          </p:cNvPr>
          <p:cNvSpPr txBox="1"/>
          <p:nvPr/>
        </p:nvSpPr>
        <p:spPr>
          <a:xfrm>
            <a:off x="899160" y="6081394"/>
            <a:ext cx="3241143" cy="453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900" err="1"/>
              <a:t>Źródło</a:t>
            </a:r>
            <a:r>
              <a:rPr lang="en-US" sz="900"/>
              <a:t>: https://upload.wikimedia.org/wikipedia/commons/thumb/8/8d/Helmholtz_coils.png/330px-Helmholtz_coils.png</a:t>
            </a:r>
          </a:p>
        </p:txBody>
      </p:sp>
      <p:sp>
        <p:nvSpPr>
          <p:cNvPr id="1038" name="Rectangle 1034">
            <a:extLst>
              <a:ext uri="{FF2B5EF4-FFF2-40B4-BE49-F238E27FC236}">
                <a16:creationId xmlns:a16="http://schemas.microsoft.com/office/drawing/2014/main" id="{7F1E7AFF-0BDE-41B0-A9C8-A3E0E9DED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8016" y="0"/>
            <a:ext cx="70848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9F69698-AD1B-8B17-D72D-2CE4E4F52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1990" y="333763"/>
            <a:ext cx="5780347" cy="620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242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E5785-B679-8D2A-1BA2-01E61D767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2E59F3A0-B972-614D-C988-B491977B3BA6}"/>
              </a:ext>
            </a:extLst>
          </p:cNvPr>
          <p:cNvSpPr txBox="1"/>
          <p:nvPr/>
        </p:nvSpPr>
        <p:spPr>
          <a:xfrm>
            <a:off x="899160" y="6081394"/>
            <a:ext cx="3241143" cy="453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182880" defTabSz="914400">
              <a:spcAft>
                <a:spcPts val="600"/>
              </a:spcAft>
              <a:buClr>
                <a:schemeClr val="accent1"/>
              </a:buClr>
            </a:pPr>
            <a:r>
              <a:rPr lang="en-US" sz="900" err="1"/>
              <a:t>Źródło</a:t>
            </a:r>
            <a:r>
              <a:rPr lang="en-US" sz="900"/>
              <a:t>: https://upload.wikimedia.org/wikipedia/commons/thumb/8/8d/Helmholtz_coils.png/250px-Helmholtz_coils.png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1098FB6-E102-4317-F357-0A96E84C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5957" y="0"/>
            <a:ext cx="102789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7E2ACCF7-436D-A553-798C-EB3F77D02E9E}"/>
                  </a:ext>
                </a:extLst>
              </p:cNvPr>
              <p:cNvSpPr txBox="1"/>
              <p:nvPr/>
            </p:nvSpPr>
            <p:spPr>
              <a:xfrm>
                <a:off x="1712881" y="507286"/>
                <a:ext cx="2183684" cy="8590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ⅆ</m:t>
                      </m:r>
                      <m:acc>
                        <m:accPr>
                          <m:chr m:val="⃗"/>
                          <m:ctrlPr>
                            <a:rPr lang="pl-PL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pl-PL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l-PL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l-PL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pl-PL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ⅆ</m:t>
                          </m:r>
                          <m:acc>
                            <m:accPr>
                              <m:chr m:val="⃗"/>
                              <m:ctrlP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</m:acc>
                          <m:r>
                            <a:rPr lang="pl-PL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pl-PL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l-PL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sz="24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pl-PL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pl-PL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l-PL" sz="24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pl-PL" sz="24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pl-PL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pole tekstowe 3">
                <a:extLst>
                  <a:ext uri="{FF2B5EF4-FFF2-40B4-BE49-F238E27FC236}">
                    <a16:creationId xmlns:a16="http://schemas.microsoft.com/office/drawing/2014/main" id="{7E2ACCF7-436D-A553-798C-EB3F77D02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881" y="507286"/>
                <a:ext cx="2183684" cy="8590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pole tekstowe 4">
            <a:extLst>
              <a:ext uri="{FF2B5EF4-FFF2-40B4-BE49-F238E27FC236}">
                <a16:creationId xmlns:a16="http://schemas.microsoft.com/office/drawing/2014/main" id="{279F6DB0-A7A3-959B-8967-EAAB60884297}"/>
              </a:ext>
            </a:extLst>
          </p:cNvPr>
          <p:cNvSpPr txBox="1"/>
          <p:nvPr/>
        </p:nvSpPr>
        <p:spPr>
          <a:xfrm>
            <a:off x="7981894" y="1607717"/>
            <a:ext cx="24972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solidFill>
                  <a:schemeClr val="bg1"/>
                </a:solidFill>
              </a:rPr>
              <a:t>Źródło: https://upload.wikimedia.org/wikipedia/commons/thumb/b/b4/Mplwp_Helmholtz_coil_field.svg/1280px-Mplwp_Helmholtz_coil_field.svg.png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7F183575-9D77-CBDC-D33B-513EEAFB40AA}"/>
                  </a:ext>
                </a:extLst>
              </p:cNvPr>
              <p:cNvSpPr txBox="1"/>
              <p:nvPr/>
            </p:nvSpPr>
            <p:spPr>
              <a:xfrm>
                <a:off x="1712882" y="1366304"/>
                <a:ext cx="2052874" cy="8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sz="28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pl-PL" sz="2800" i="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pl-PL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pl-PL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pl-PL" sz="2800" i="1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pl-PL" sz="2800" i="0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pl-PL" sz="2800" i="0" dirty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pl-PL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pl-PL" sz="2800" i="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pl-PL" sz="2800" i="0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pl-PL" sz="280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pl-PL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pl-PL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pl-PL" sz="28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pl-PL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𝑛𝐼</m:t>
                        </m:r>
                      </m:num>
                      <m:den>
                        <m:r>
                          <a:rPr lang="pl-PL" sz="2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</m:oMath>
                </a14:m>
                <a:endParaRPr lang="pl-PL" sz="28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pole tekstowe 5">
                <a:extLst>
                  <a:ext uri="{FF2B5EF4-FFF2-40B4-BE49-F238E27FC236}">
                    <a16:creationId xmlns:a16="http://schemas.microsoft.com/office/drawing/2014/main" id="{7F183575-9D77-CBDC-D33B-513EEAFB4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2882" y="1366304"/>
                <a:ext cx="2052874" cy="8477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8110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A86CC-ACF6-72C8-B0F6-ACE74CFBD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77610D-4FE6-23F4-528A-690692F08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1872" y="1028699"/>
            <a:ext cx="9418320" cy="3862083"/>
          </a:xfrm>
        </p:spPr>
        <p:txBody>
          <a:bodyPr anchor="ctr">
            <a:normAutofit/>
          </a:bodyPr>
          <a:lstStyle/>
          <a:p>
            <a:pPr algn="ctr"/>
            <a:r>
              <a:rPr lang="pl-PL" sz="6000"/>
              <a:t>Projekt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C8EEFFC2-34F7-867A-153E-92F7737B1F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872" y="5237670"/>
            <a:ext cx="9418320" cy="1183261"/>
          </a:xfrm>
        </p:spPr>
        <p:txBody>
          <a:bodyPr>
            <a:normAutofit/>
          </a:bodyPr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0837780"/>
      </p:ext>
    </p:extLst>
  </p:cSld>
  <p:clrMapOvr>
    <a:masterClrMapping/>
  </p:clrMapOvr>
</p:sld>
</file>

<file path=ppt/theme/theme1.xml><?xml version="1.0" encoding="utf-8"?>
<a:theme xmlns:a="http://schemas.openxmlformats.org/drawingml/2006/main" name="Widok">
  <a:themeElements>
    <a:clrScheme name="Widok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B4B30"/>
      </a:accent2>
      <a:accent3>
        <a:srgbClr val="B5AE53"/>
      </a:accent3>
      <a:accent4>
        <a:srgbClr val="6F6A7A"/>
      </a:accent4>
      <a:accent5>
        <a:srgbClr val="E8B54D"/>
      </a:accent5>
      <a:accent6>
        <a:srgbClr val="8A7952"/>
      </a:accent6>
      <a:hlink>
        <a:srgbClr val="9F9F0B"/>
      </a:hlink>
      <a:folHlink>
        <a:srgbClr val="B2B2B2"/>
      </a:folHlink>
    </a:clrScheme>
    <a:fontScheme name="Wid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dok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3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3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866257B-E5CE-4C43-9210-F2DE76BE10B5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02F30E7195B9B47AF46F8BF31C46E94" ma:contentTypeVersion="6" ma:contentTypeDescription="Utwórz nowy dokument." ma:contentTypeScope="" ma:versionID="c835a1875fb94e44ee744a860f8dde42">
  <xsd:schema xmlns:xsd="http://www.w3.org/2001/XMLSchema" xmlns:xs="http://www.w3.org/2001/XMLSchema" xmlns:p="http://schemas.microsoft.com/office/2006/metadata/properties" xmlns:ns3="237a183d-8b74-4a96-a9b3-72c3674fc4d7" targetNamespace="http://schemas.microsoft.com/office/2006/metadata/properties" ma:root="true" ma:fieldsID="0b4718000b144fb2ba3dce3c307e59e9" ns3:_="">
    <xsd:import namespace="237a183d-8b74-4a96-a9b3-72c3674fc4d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a183d-8b74-4a96-a9b3-72c3674fc4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37a183d-8b74-4a96-a9b3-72c3674fc4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92FA29-6D8B-4F41-8270-8E3B499D241D}">
  <ds:schemaRefs>
    <ds:schemaRef ds:uri="237a183d-8b74-4a96-a9b3-72c3674fc4d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86BE5332-2329-432D-8FB5-E9540CCF4E5B}">
  <ds:schemaRefs>
    <ds:schemaRef ds:uri="237a183d-8b74-4a96-a9b3-72c3674fc4d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8F0DB5C-29CF-4E1C-A18E-2AF5611B905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b840be7-206b-432c-bd22-4c20fdc1b261}" enabled="0" method="" siteId="{ab840be7-206b-432c-bd22-4c20fdc1b26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TM03457515[[fn=Widok]]</Template>
  <Application>Microsoft Office PowerPoint</Application>
  <PresentationFormat>Panoramiczny</PresentationFormat>
  <Slides>18</Slides>
  <Notes>10</Notes>
  <HiddenSlides>1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19" baseType="lpstr">
      <vt:lpstr>Widok</vt:lpstr>
      <vt:lpstr>Manipulowanie polem magnetycznym za pomocą klatki Helmholtza</vt:lpstr>
      <vt:lpstr>Plan prezentacji</vt:lpstr>
      <vt:lpstr>Teoria</vt:lpstr>
      <vt:lpstr>Pole Magnetyczne</vt:lpstr>
      <vt:lpstr>Ziemskie pole magnetyczne</vt:lpstr>
      <vt:lpstr>Ziemskie pole magnetyczne</vt:lpstr>
      <vt:lpstr>Cewki Helmholtza</vt:lpstr>
      <vt:lpstr>Prezentacja programu PowerPoint</vt:lpstr>
      <vt:lpstr>Projekt</vt:lpstr>
      <vt:lpstr>Prezentacja programu PowerPoint</vt:lpstr>
      <vt:lpstr>Parametry klatki Helmholtza</vt:lpstr>
      <vt:lpstr>Dobór kształtu cewek</vt:lpstr>
      <vt:lpstr>Niedokładność pola magnetycznego</vt:lpstr>
      <vt:lpstr>Algorytm sterujący</vt:lpstr>
      <vt:lpstr>Zastosowania Naukowe</vt:lpstr>
      <vt:lpstr>Badania wzrostu roślin w warunkach kosmicznych</vt:lpstr>
      <vt:lpstr>Badania wpływu pola magnetycznego na zdolności kognitywne</vt:lpstr>
      <vt:lpstr>Dziękuje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Dawid Mizerski (dm309462)</dc:creator>
  <cp:revision>3</cp:revision>
  <dcterms:created xsi:type="dcterms:W3CDTF">2025-08-23T12:05:24Z</dcterms:created>
  <dcterms:modified xsi:type="dcterms:W3CDTF">2025-09-04T12:00:32Z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0x010100902F30E7195B9B47AF46F8BF31C46E94</vt:lpwstr>
  </property>
</Properties>
</file>