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570" r:id="rId3"/>
    <p:sldId id="553" r:id="rId4"/>
    <p:sldId id="554" r:id="rId5"/>
    <p:sldId id="555" r:id="rId6"/>
    <p:sldId id="556" r:id="rId7"/>
    <p:sldId id="558" r:id="rId8"/>
    <p:sldId id="574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75" r:id="rId18"/>
    <p:sldId id="576" r:id="rId19"/>
    <p:sldId id="577" r:id="rId20"/>
    <p:sldId id="578" r:id="rId21"/>
    <p:sldId id="579" r:id="rId22"/>
    <p:sldId id="614" r:id="rId23"/>
    <p:sldId id="615" r:id="rId24"/>
    <p:sldId id="616" r:id="rId25"/>
    <p:sldId id="617" r:id="rId26"/>
    <p:sldId id="581" r:id="rId27"/>
    <p:sldId id="582" r:id="rId28"/>
    <p:sldId id="583" r:id="rId29"/>
    <p:sldId id="618" r:id="rId30"/>
    <p:sldId id="584" r:id="rId31"/>
    <p:sldId id="585" r:id="rId32"/>
    <p:sldId id="586" r:id="rId33"/>
    <p:sldId id="587" r:id="rId34"/>
    <p:sldId id="588" r:id="rId35"/>
    <p:sldId id="589" r:id="rId36"/>
    <p:sldId id="590" r:id="rId37"/>
    <p:sldId id="591" r:id="rId38"/>
    <p:sldId id="592" r:id="rId39"/>
    <p:sldId id="593" r:id="rId40"/>
    <p:sldId id="594" r:id="rId41"/>
    <p:sldId id="595" r:id="rId42"/>
    <p:sldId id="596" r:id="rId43"/>
    <p:sldId id="597" r:id="rId44"/>
    <p:sldId id="605" r:id="rId45"/>
    <p:sldId id="602" r:id="rId46"/>
    <p:sldId id="603" r:id="rId47"/>
    <p:sldId id="604" r:id="rId48"/>
    <p:sldId id="612" r:id="rId49"/>
    <p:sldId id="606" r:id="rId50"/>
    <p:sldId id="613" r:id="rId51"/>
    <p:sldId id="607" r:id="rId52"/>
    <p:sldId id="608" r:id="rId53"/>
    <p:sldId id="609" r:id="rId54"/>
    <p:sldId id="610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000"/>
    <a:srgbClr val="FCF987"/>
    <a:srgbClr val="FFFFCC"/>
    <a:srgbClr val="FFFF99"/>
    <a:srgbClr val="5B9DD3"/>
    <a:srgbClr val="E5DE85"/>
    <a:srgbClr val="E7E583"/>
    <a:srgbClr val="F8F573"/>
    <a:srgbClr val="FFFFFF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4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4B480-456C-406A-8212-71A6B88F124B}" type="slidenum">
              <a:rPr lang="en-US"/>
              <a:pPr/>
              <a:t>2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7AB30-899C-4550-A1A8-A4279CC40E18}" type="slidenum">
              <a:rPr lang="en-US"/>
              <a:pPr/>
              <a:t>35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48555-63EA-4DFA-940F-A6503E5D24CC}" type="slidenum">
              <a:rPr lang="en-US"/>
              <a:pPr/>
              <a:t>36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C645F-DA52-4AE7-933D-58E3B11BF08F}" type="slidenum">
              <a:rPr lang="en-US"/>
              <a:pPr/>
              <a:t>37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AB605-1AE4-4183-BD86-87A9AB8B5C11}" type="slidenum">
              <a:rPr lang="en-US"/>
              <a:pPr/>
              <a:t>38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AD032-EBF3-41E4-81D6-7B4C90220565}" type="slidenum">
              <a:rPr lang="en-US"/>
              <a:pPr/>
              <a:t>39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09DC-4E9D-4B7D-BCBE-591737D09627}" type="slidenum">
              <a:rPr lang="en-US"/>
              <a:pPr/>
              <a:t>45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DA544-699D-447C-8B07-7DB908D89676}" type="slidenum">
              <a:rPr lang="en-US"/>
              <a:pPr/>
              <a:t>46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09DC-4E9D-4B7D-BCBE-591737D09627}" type="slidenum">
              <a:rPr lang="en-US"/>
              <a:pPr/>
              <a:t>47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DA755-A39D-46F7-BBB1-1D7523463F15}" type="slidenum">
              <a:rPr lang="en-US"/>
              <a:pPr/>
              <a:t>49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CE634-2657-464F-A4FF-F0CFF92DD171}" type="slidenum">
              <a:rPr lang="en-US"/>
              <a:pPr/>
              <a:t>51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7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8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9A50D-7895-47D1-BD86-57894F2B5EAF}" type="slidenum">
              <a:rPr lang="en-US"/>
              <a:pPr/>
              <a:t>14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9060C-DBE1-49EF-9B0F-A388183C2500}" type="slidenum">
              <a:rPr lang="en-US"/>
              <a:pPr/>
              <a:t>15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3249C-A49A-4DA3-B6F6-6C07BF1A88C8}" type="slidenum">
              <a:rPr lang="en-US"/>
              <a:pPr/>
              <a:t>16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22AF9-2A97-4BE4-AB5B-CCCC075CF694}" type="slidenum">
              <a:rPr lang="en-US"/>
              <a:pPr/>
              <a:t>17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B32A-B98F-409F-89C1-F8D8DE32EA30}" type="slidenum">
              <a:rPr lang="en-US"/>
              <a:pPr/>
              <a:t>19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CD2CB-54FC-443B-B995-A3C4576F7F5E}" type="slidenum">
              <a:rPr lang="en-US"/>
              <a:pPr/>
              <a:t>20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2000">
              <a:srgbClr val="FFFFE7"/>
            </a:gs>
            <a:gs pos="86000">
              <a:srgbClr val="FFFF99"/>
            </a:gs>
            <a:gs pos="93000">
              <a:srgbClr val="FCF987"/>
            </a:gs>
            <a:gs pos="100000">
              <a:srgbClr val="E5DE85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4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18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19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6.png"/><Relationship Id="rId5" Type="http://schemas.openxmlformats.org/officeDocument/2006/relationships/tags" Target="../tags/tag26.xml"/><Relationship Id="rId10" Type="http://schemas.openxmlformats.org/officeDocument/2006/relationships/image" Target="../media/image35.png"/><Relationship Id="rId4" Type="http://schemas.openxmlformats.org/officeDocument/2006/relationships/tags" Target="../tags/tag25.xml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0.xml"/><Relationship Id="rId7" Type="http://schemas.openxmlformats.org/officeDocument/2006/relationships/image" Target="../media/image4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6.xml"/><Relationship Id="rId7" Type="http://schemas.openxmlformats.org/officeDocument/2006/relationships/image" Target="../media/image3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tags" Target="../tags/tag37.xml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8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57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56.png"/><Relationship Id="rId5" Type="http://schemas.openxmlformats.org/officeDocument/2006/relationships/tags" Target="../tags/tag47.xml"/><Relationship Id="rId10" Type="http://schemas.openxmlformats.org/officeDocument/2006/relationships/image" Target="../media/image55.png"/><Relationship Id="rId4" Type="http://schemas.openxmlformats.org/officeDocument/2006/relationships/tags" Target="../tags/tag46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52.xml"/><Relationship Id="rId7" Type="http://schemas.openxmlformats.org/officeDocument/2006/relationships/image" Target="../media/image6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66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25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68.xml"/><Relationship Id="rId7" Type="http://schemas.openxmlformats.org/officeDocument/2006/relationships/image" Target="../media/image80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71.xml"/><Relationship Id="rId7" Type="http://schemas.openxmlformats.org/officeDocument/2006/relationships/image" Target="../media/image84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0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89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88.png"/><Relationship Id="rId5" Type="http://schemas.openxmlformats.org/officeDocument/2006/relationships/tags" Target="../tags/tag76.xml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tags" Target="../tags/tag75.xml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81.xml"/><Relationship Id="rId7" Type="http://schemas.openxmlformats.org/officeDocument/2006/relationships/image" Target="../media/image9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9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86.xml"/><Relationship Id="rId7" Type="http://schemas.openxmlformats.org/officeDocument/2006/relationships/image" Target="../media/image9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0.png"/><Relationship Id="rId4" Type="http://schemas.openxmlformats.org/officeDocument/2006/relationships/tags" Target="../tags/tag87.xml"/><Relationship Id="rId9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On-Shell Methods </a:t>
            </a:r>
            <a:br>
              <a:rPr lang="en-US" b="1" dirty="0" smtClean="0"/>
            </a:br>
            <a:r>
              <a:rPr lang="en-US" b="1" dirty="0" smtClean="0"/>
              <a:t>in Quantum Field Theory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2438400"/>
          </a:xfrm>
        </p:spPr>
        <p:txBody>
          <a:bodyPr>
            <a:normAutofit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LHC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PhenoNet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Summer School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Cracow, Poland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–12, 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One-Loop Integrals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Need to compute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principle, can just do the integral:</a:t>
            </a:r>
          </a:p>
          <a:p>
            <a:pPr lvl="1"/>
            <a:r>
              <a:rPr lang="en-US" dirty="0" smtClean="0"/>
              <a:t>Feynman-</a:t>
            </a:r>
            <a:r>
              <a:rPr lang="en-US" dirty="0" err="1" smtClean="0"/>
              <a:t>parametrize</a:t>
            </a:r>
            <a:endParaRPr lang="en-US" dirty="0" smtClean="0"/>
          </a:p>
          <a:p>
            <a:pPr lvl="1"/>
            <a:r>
              <a:rPr lang="en-US" dirty="0" smtClean="0"/>
              <a:t>Perform loop integral</a:t>
            </a:r>
          </a:p>
          <a:p>
            <a:pPr lvl="1"/>
            <a:r>
              <a:rPr lang="en-US" dirty="0" smtClean="0"/>
              <a:t>Perform Feynman parameter integrals</a:t>
            </a:r>
          </a:p>
          <a:p>
            <a:pPr>
              <a:buFont typeface="Symbol" pitchFamily="18" charset="2"/>
              <a:buChar char="®"/>
            </a:pPr>
            <a:r>
              <a:rPr lang="en-US" dirty="0" smtClean="0">
                <a:sym typeface="Symbol"/>
              </a:rPr>
              <a:t> expression in terms of logarithms &amp; </a:t>
            </a:r>
            <a:r>
              <a:rPr lang="en-US" dirty="0" err="1" smtClean="0">
                <a:sym typeface="Symbol"/>
              </a:rPr>
              <a:t>dilogarithms</a:t>
            </a:r>
            <a:endParaRPr lang="en-US" dirty="0" smtClean="0">
              <a:sym typeface="Symbol"/>
            </a:endParaRPr>
          </a:p>
          <a:p>
            <a:pPr>
              <a:buFont typeface="Symbol" pitchFamily="18" charset="2"/>
              <a:buChar char="®"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But analysis is hard; algebra is easy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1656032" y="2146933"/>
            <a:ext cx="5968375" cy="824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9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Want to eliminate analysis in favor of algebra: exploit algebraic relations between integrals</a:t>
            </a:r>
          </a:p>
          <a:p>
            <a:r>
              <a:rPr lang="en-US" dirty="0" smtClean="0"/>
              <a:t>Example: tensor reduction</a:t>
            </a:r>
          </a:p>
          <a:p>
            <a:r>
              <a:rPr lang="en-US" dirty="0" smtClean="0"/>
              <a:t>External vectors are taken to be four-dimensional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dirty="0" smtClean="0"/>
              <a:t>-point rank-</a:t>
            </a:r>
            <a:r>
              <a:rPr lang="en-US" sz="2200" i="1" dirty="0">
                <a:latin typeface="Palatino Linotype" pitchFamily="18" charset="0"/>
              </a:rPr>
              <a:t>j</a:t>
            </a:r>
            <a:r>
              <a:rPr lang="en-US" dirty="0" smtClean="0"/>
              <a:t> integral </a:t>
            </a:r>
            <a:r>
              <a:rPr lang="en-US" dirty="0" smtClean="0">
                <a:sym typeface="Symbol"/>
              </a:rPr>
              <a:t>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(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dirty="0">
                <a:sym typeface="Symbol"/>
              </a:rPr>
              <a:t>−</a:t>
            </a:r>
            <a:r>
              <a:rPr lang="en-US" dirty="0" smtClean="0">
                <a:sym typeface="Symbol"/>
              </a:rPr>
              <a:t>1)-point rank-(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j</a:t>
            </a:r>
            <a:r>
              <a:rPr lang="en-US" dirty="0" smtClean="0">
                <a:sym typeface="Symbol"/>
              </a:rPr>
              <a:t>−1) integral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r>
              <a:rPr lang="en-US" dirty="0" smtClean="0">
                <a:sym typeface="Symbol"/>
              </a:rPr>
              <a:t>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dirty="0" smtClean="0">
                <a:sym typeface="Symbol"/>
              </a:rPr>
              <a:t>-point rank-(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j</a:t>
            </a:r>
            <a:r>
              <a:rPr lang="en-US" dirty="0" smtClean="0">
                <a:sym typeface="Symbol"/>
              </a:rPr>
              <a:t>−1) integral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1981200" y="1912618"/>
            <a:ext cx="1935484" cy="982982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864860" y="3087722"/>
            <a:ext cx="6602740" cy="1714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4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Define Gram determinant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D = 4, any five vectors are linearly dependent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Symbol" pitchFamily="18" charset="2"/>
              <a:buChar char="Þ"/>
            </a:pPr>
            <a:r>
              <a:rPr lang="en-US" dirty="0" smtClean="0"/>
              <a:t> equation relating </a:t>
            </a:r>
            <a:r>
              <a:rPr lang="en-US" i="1" dirty="0" smtClean="0"/>
              <a:t>I</a:t>
            </a:r>
            <a:r>
              <a:rPr lang="en-US" baseline="-25000" dirty="0" smtClean="0"/>
              <a:t>6</a:t>
            </a:r>
            <a:r>
              <a:rPr lang="en-US" dirty="0" smtClean="0"/>
              <a:t> to a linear combination of </a:t>
            </a:r>
            <a:r>
              <a:rPr lang="en-US" i="1" dirty="0" smtClean="0"/>
              <a:t>I</a:t>
            </a:r>
            <a:r>
              <a:rPr lang="en-US" baseline="-25000" dirty="0" smtClean="0"/>
              <a:t>5</a:t>
            </a:r>
            <a:r>
              <a:rPr lang="en-US" dirty="0" smtClean="0"/>
              <a:t>s, etc.</a:t>
            </a:r>
          </a:p>
          <a:p>
            <a:pPr>
              <a:buFont typeface="Symbol" pitchFamily="18" charset="2"/>
              <a:buChar char="Þ"/>
            </a:pPr>
            <a:endParaRPr lang="en-US" dirty="0" smtClean="0"/>
          </a:p>
          <a:p>
            <a:pPr>
              <a:buFont typeface="Symbol" pitchFamily="18" charset="2"/>
              <a:buChar char="Þ"/>
            </a:pPr>
            <a:endParaRPr lang="en-US" dirty="0" smtClean="0"/>
          </a:p>
          <a:p>
            <a:pPr>
              <a:buFont typeface="Symbol" pitchFamily="18" charset="2"/>
              <a:buChar char="Þ"/>
            </a:pPr>
            <a:r>
              <a:rPr lang="en-US" dirty="0" smtClean="0"/>
              <a:t> equation relating </a:t>
            </a:r>
            <a:r>
              <a:rPr lang="en-US" i="1" dirty="0" smtClean="0"/>
              <a:t>I</a:t>
            </a:r>
            <a:r>
              <a:rPr lang="en-US" baseline="-25000" dirty="0" smtClean="0"/>
              <a:t>5</a:t>
            </a:r>
            <a:r>
              <a:rPr lang="en-US" dirty="0" smtClean="0"/>
              <a:t> to a linear combination of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s + </a:t>
            </a:r>
            <a:r>
              <a:rPr lang="en-US" b="1" dirty="0" smtClean="0">
                <a:latin typeface="Edwardian Script ITC" pitchFamily="66" charset="0"/>
              </a:rPr>
              <a:t>O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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69256" y="2026918"/>
            <a:ext cx="4221487" cy="792482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39153" y="2971800"/>
            <a:ext cx="3268987" cy="348615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52745" y="3776976"/>
            <a:ext cx="2762255" cy="792483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66078" y="5224776"/>
            <a:ext cx="3206122" cy="79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2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all possible equations, we get additional equations that allow us to express</a:t>
            </a:r>
          </a:p>
          <a:p>
            <a:r>
              <a:rPr lang="en-US" dirty="0" smtClean="0"/>
              <a:t> 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dirty="0" smtClean="0"/>
              <a:t>≥6-point integrals in terms of  boxes and pentagons, to all orders in </a:t>
            </a:r>
            <a:r>
              <a:rPr lang="en-US" dirty="0" smtClean="0">
                <a:sym typeface="Symbol" pitchFamily="18" charset="2"/>
              </a:rPr>
              <a:t></a:t>
            </a:r>
          </a:p>
          <a:p>
            <a:r>
              <a:rPr lang="en-US" dirty="0" smtClean="0"/>
              <a:t> 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dirty="0" smtClean="0"/>
              <a:t>≥5-point integrals in terms of  boxes, through order </a:t>
            </a:r>
            <a:r>
              <a:rPr lang="en-US" dirty="0" smtClean="0">
                <a:sym typeface="Symbol" pitchFamily="18" charset="2"/>
              </a:rPr>
              <a:t></a:t>
            </a:r>
            <a:r>
              <a:rPr lang="en-US" baseline="30000" dirty="0" smtClean="0">
                <a:sym typeface="Symbol" pitchFamily="18" charset="2"/>
              </a:rPr>
              <a:t>0</a:t>
            </a:r>
          </a:p>
          <a:p>
            <a:endParaRPr lang="en-US" dirty="0" smtClean="0"/>
          </a:p>
          <a:p>
            <a:r>
              <a:rPr lang="en-US" dirty="0" smtClean="0"/>
              <a:t>Eliminate all tensor integrals in favor of scalar ones</a:t>
            </a:r>
          </a:p>
          <a:p>
            <a:endParaRPr lang="en-US" dirty="0" smtClean="0"/>
          </a:p>
          <a:p>
            <a:r>
              <a:rPr lang="en-US" dirty="0" smtClean="0"/>
              <a:t>Use Lorentz invariance &amp; parity to reduce four- and lower-point tensor integrals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Get a limited basis</a:t>
            </a:r>
          </a:p>
          <a:p>
            <a:endParaRPr lang="en-US" dirty="0" smtClean="0"/>
          </a:p>
          <a:p>
            <a:r>
              <a:rPr lang="en-US" dirty="0" smtClean="0"/>
              <a:t>At higher loops, add ‘integration-by-parts’ (IBP) 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Integral </a:t>
            </a:r>
            <a:r>
              <a:rPr lang="en-US" sz="3200" dirty="0" smtClean="0"/>
              <a:t>Basis</a:t>
            </a:r>
            <a:endParaRPr lang="en-US" sz="3200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spcBef>
                <a:spcPct val="50000"/>
              </a:spcBef>
            </a:pPr>
            <a:r>
              <a:rPr lang="en-US" dirty="0"/>
              <a:t>At one loop, all </a:t>
            </a:r>
            <a:r>
              <a:rPr lang="en-US" sz="2600" i="1" dirty="0"/>
              <a:t>n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5-point amplitudes in a </a:t>
            </a:r>
            <a:r>
              <a:rPr lang="en-US" dirty="0" err="1"/>
              <a:t>massless</a:t>
            </a:r>
            <a:r>
              <a:rPr lang="en-US" dirty="0"/>
              <a:t> theory can be written in terms of nine different types of scalar integrals:</a:t>
            </a:r>
          </a:p>
          <a:p>
            <a:pPr marL="233363" indent="-233363">
              <a:spcBef>
                <a:spcPct val="50000"/>
              </a:spcBef>
            </a:pPr>
            <a:r>
              <a:rPr lang="en-US" dirty="0"/>
              <a:t>boxes (one-mass, ‘easy’ two-mass, ‘hard’ two-mass, three-mass, and four-mass);</a:t>
            </a:r>
          </a:p>
          <a:p>
            <a:pPr marL="233363" indent="-233363">
              <a:spcBef>
                <a:spcPct val="50000"/>
              </a:spcBef>
            </a:pPr>
            <a:r>
              <a:rPr lang="en-US" dirty="0"/>
              <a:t>triangles (one-mass, two-mass, and three-mass);</a:t>
            </a:r>
          </a:p>
          <a:p>
            <a:pPr marL="233363" indent="-233363">
              <a:spcBef>
                <a:spcPct val="50000"/>
              </a:spcBef>
            </a:pPr>
            <a:r>
              <a:rPr lang="en-US" dirty="0"/>
              <a:t>bubbles</a:t>
            </a:r>
          </a:p>
          <a:p>
            <a:pPr marL="233363" indent="-233363">
              <a:spcBef>
                <a:spcPct val="50000"/>
              </a:spcBef>
            </a:pPr>
            <a:r>
              <a:rPr lang="en-US" dirty="0"/>
              <a:t>In an </a:t>
            </a:r>
            <a:r>
              <a:rPr lang="en-US" sz="2600" dirty="0">
                <a:latin typeface="Monotype Corsiva" pitchFamily="66" charset="0"/>
              </a:rPr>
              <a:t>N</a:t>
            </a:r>
            <a:r>
              <a:rPr lang="en-US" dirty="0">
                <a:latin typeface="English111 Vivace BT" pitchFamily="66" charset="0"/>
              </a:rPr>
              <a:t> </a:t>
            </a:r>
            <a:r>
              <a:rPr lang="en-US" dirty="0"/>
              <a:t>=4 </a:t>
            </a:r>
            <a:r>
              <a:rPr lang="en-US" dirty="0" err="1"/>
              <a:t>supersymmetric</a:t>
            </a:r>
            <a:r>
              <a:rPr lang="en-US" dirty="0"/>
              <a:t> theory, only boxes are needed.</a:t>
            </a:r>
          </a:p>
        </p:txBody>
      </p:sp>
    </p:spTree>
    <p:extLst>
      <p:ext uri="{BB962C8B-B14F-4D97-AF65-F5344CB8AC3E}">
        <p14:creationId xmlns:p14="http://schemas.microsoft.com/office/powerpoint/2010/main" val="25108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boxes1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</a:blip>
          <a:srcRect/>
          <a:stretch>
            <a:fillRect/>
          </a:stretch>
        </p:blipFill>
        <p:spPr bwMode="auto">
          <a:xfrm>
            <a:off x="139700" y="912813"/>
            <a:ext cx="5886450" cy="5291137"/>
          </a:xfrm>
          <a:prstGeom prst="rect">
            <a:avLst/>
          </a:prstGeom>
          <a:noFill/>
        </p:spPr>
      </p:pic>
      <p:pic>
        <p:nvPicPr>
          <p:cNvPr id="375813" name="Picture 5" descr="boxes1b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</a:blip>
          <a:srcRect/>
          <a:stretch>
            <a:fillRect/>
          </a:stretch>
        </p:blipFill>
        <p:spPr bwMode="auto">
          <a:xfrm>
            <a:off x="5768975" y="2579688"/>
            <a:ext cx="3629025" cy="2601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3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4343400"/>
            <a:ext cx="2514600" cy="1252538"/>
            <a:chOff x="3120" y="2736"/>
            <a:chExt cx="1584" cy="789"/>
          </a:xfrm>
        </p:grpSpPr>
        <p:pic>
          <p:nvPicPr>
            <p:cNvPr id="377861" name="Picture 5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3120" y="2736"/>
              <a:ext cx="1584" cy="789"/>
            </a:xfrm>
            <a:prstGeom prst="rect">
              <a:avLst/>
            </a:prstGeom>
            <a:noFill/>
          </p:spPr>
        </p:pic>
        <p:pic>
          <p:nvPicPr>
            <p:cNvPr id="377862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3834" y="3028"/>
              <a:ext cx="18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914400"/>
            <a:ext cx="2439988" cy="2195513"/>
            <a:chOff x="480" y="576"/>
            <a:chExt cx="1537" cy="1383"/>
          </a:xfrm>
        </p:grpSpPr>
        <p:pic>
          <p:nvPicPr>
            <p:cNvPr id="377864" name="Picture 8" descr="tri1m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480" y="576"/>
              <a:ext cx="1537" cy="1383"/>
            </a:xfrm>
            <a:prstGeom prst="rect">
              <a:avLst/>
            </a:prstGeom>
            <a:noFill/>
          </p:spPr>
        </p:pic>
        <p:pic>
          <p:nvPicPr>
            <p:cNvPr id="377865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1098" y="132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41888" y="912813"/>
            <a:ext cx="2449512" cy="2205037"/>
            <a:chOff x="3113" y="575"/>
            <a:chExt cx="1543" cy="1389"/>
          </a:xfrm>
        </p:grpSpPr>
        <p:pic>
          <p:nvPicPr>
            <p:cNvPr id="377867" name="Picture 11" descr="tri2m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3113" y="575"/>
              <a:ext cx="1543" cy="1389"/>
            </a:xfrm>
            <a:prstGeom prst="rect">
              <a:avLst/>
            </a:prstGeom>
            <a:noFill/>
          </p:spPr>
        </p:pic>
        <p:pic>
          <p:nvPicPr>
            <p:cNvPr id="377868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3744" y="1324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57238" y="3656013"/>
            <a:ext cx="2495550" cy="2201862"/>
            <a:chOff x="477" y="2303"/>
            <a:chExt cx="1572" cy="1387"/>
          </a:xfrm>
        </p:grpSpPr>
        <p:pic>
          <p:nvPicPr>
            <p:cNvPr id="377870" name="Picture 14" descr="tri3m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477" y="2303"/>
              <a:ext cx="1572" cy="1387"/>
            </a:xfrm>
            <a:prstGeom prst="rect">
              <a:avLst/>
            </a:prstGeom>
            <a:noFill/>
          </p:spPr>
        </p:pic>
        <p:pic>
          <p:nvPicPr>
            <p:cNvPr id="377871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1099" y="3051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69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/>
              <a:t>The Three Roles of Dimensional Regularization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Ultraviolet regulator;</a:t>
            </a:r>
          </a:p>
          <a:p>
            <a:r>
              <a:rPr lang="en-US"/>
              <a:t>Infrared regulator;</a:t>
            </a:r>
          </a:p>
          <a:p>
            <a:r>
              <a:rPr lang="en-US"/>
              <a:t>Handle on rational terms.</a:t>
            </a:r>
          </a:p>
          <a:p>
            <a:r>
              <a:rPr lang="en-US"/>
              <a:t>Dimensional regularization effectively removes the ultraviolet divergence, rendering integrals convergent, and so removing the need for a subtraction in the dispersion relation</a:t>
            </a:r>
          </a:p>
          <a:p>
            <a:r>
              <a:rPr lang="en-US"/>
              <a:t>Pedestrian viewpoint: dimensionally, there is always a factor of </a:t>
            </a:r>
            <a:br>
              <a:rPr lang="en-US"/>
            </a:br>
            <a:r>
              <a:rPr lang="en-US"/>
              <a:t>(–s)</a:t>
            </a:r>
            <a:r>
              <a:rPr lang="en-US" baseline="30000"/>
              <a:t>–</a:t>
            </a:r>
            <a:r>
              <a:rPr lang="en-US" baseline="30000">
                <a:sym typeface="Symbol" pitchFamily="18" charset="2"/>
              </a:rPr>
              <a:t></a:t>
            </a:r>
            <a:r>
              <a:rPr lang="en-US">
                <a:sym typeface="Symbol" pitchFamily="18" charset="2"/>
              </a:rPr>
              <a:t>, so at higher order in , even rational terms will have a factor of ln(</a:t>
            </a:r>
            <a:r>
              <a:rPr lang="en-US"/>
              <a:t>–</a:t>
            </a:r>
            <a:r>
              <a:rPr lang="en-US">
                <a:sym typeface="Symbol" pitchFamily="18" charset="2"/>
              </a:rPr>
              <a:t>s), which has a discontinuity</a:t>
            </a:r>
          </a:p>
        </p:txBody>
      </p:sp>
    </p:spTree>
    <p:extLst>
      <p:ext uri="{BB962C8B-B14F-4D97-AF65-F5344CB8AC3E}">
        <p14:creationId xmlns:p14="http://schemas.microsoft.com/office/powerpoint/2010/main" val="14082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dirty="0" err="1" smtClean="0"/>
              <a:t>Unitarity</a:t>
            </a:r>
            <a:r>
              <a:rPr lang="en-US" dirty="0" smtClean="0"/>
              <a:t> picks out contributions with two specified propagators</a:t>
            </a:r>
          </a:p>
          <a:p>
            <a:r>
              <a:rPr lang="en-US" dirty="0" smtClean="0"/>
              <a:t>Can we pick out contributions with </a:t>
            </a:r>
            <a:r>
              <a:rPr lang="en-US" i="1" dirty="0" smtClean="0"/>
              <a:t>more</a:t>
            </a:r>
            <a:r>
              <a:rPr lang="en-US" dirty="0" smtClean="0"/>
              <a:t> than two specified propagators?</a:t>
            </a:r>
          </a:p>
          <a:p>
            <a:r>
              <a:rPr lang="en-US" dirty="0" smtClean="0"/>
              <a:t>Yes — cut more lines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Isolates smaller set of integrals: only </a:t>
            </a:r>
            <a:br>
              <a:rPr lang="en-US" dirty="0" smtClean="0"/>
            </a:br>
            <a:r>
              <a:rPr lang="en-US" dirty="0" smtClean="0"/>
              <a:t>integrals with propagators corresponding to cuts will show up</a:t>
            </a:r>
          </a:p>
          <a:p>
            <a:r>
              <a:rPr lang="en-US" dirty="0" smtClean="0"/>
              <a:t>Triple cut — no bubbles, one triangle, smaller set of boxes</a:t>
            </a:r>
          </a:p>
          <a:p>
            <a:endParaRPr lang="en-US" dirty="0"/>
          </a:p>
        </p:txBody>
      </p:sp>
      <p:pic>
        <p:nvPicPr>
          <p:cNvPr id="4" name="Picture 4" descr="triplecu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66749" y="2287588"/>
            <a:ext cx="4507739" cy="312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9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isolate a</a:t>
            </a:r>
            <a:r>
              <a:rPr lang="en-US" dirty="0">
                <a:solidFill>
                  <a:srgbClr val="C00000"/>
                </a:solidFill>
              </a:rPr>
              <a:t> single </a:t>
            </a:r>
            <a:r>
              <a:rPr lang="en-US" dirty="0"/>
              <a:t>integral?</a:t>
            </a:r>
          </a:p>
          <a:p>
            <a:endParaRPr lang="en-US" dirty="0"/>
          </a:p>
          <a:p>
            <a:r>
              <a:rPr lang="en-US" dirty="0" smtClean="0"/>
              <a:t>D = 4 </a:t>
            </a:r>
            <a:r>
              <a:rPr lang="en-US" dirty="0" smtClean="0">
                <a:sym typeface="Symbol"/>
              </a:rPr>
              <a:t> loop momentum has four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components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Cut four specified propagators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(q</a:t>
            </a:r>
            <a:r>
              <a:rPr lang="en-US" dirty="0" smtClean="0"/>
              <a:t>uadruple cut) would </a:t>
            </a:r>
            <a:r>
              <a:rPr lang="en-US" dirty="0"/>
              <a:t>isolate a single </a:t>
            </a:r>
            <a:r>
              <a:rPr lang="en-US" dirty="0" smtClean="0"/>
              <a:t>box</a:t>
            </a:r>
            <a:endParaRPr lang="en-US" dirty="0"/>
          </a:p>
        </p:txBody>
      </p:sp>
      <p:pic>
        <p:nvPicPr>
          <p:cNvPr id="410628" name="Picture 4" descr="quadc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3325" y="1236663"/>
            <a:ext cx="2632075" cy="263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4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Lecture II</a:t>
            </a:r>
            <a:endParaRPr lang="en-US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48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Used factorization to derive BCFW on-shell recursion relations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Used </a:t>
            </a:r>
            <a:r>
              <a:rPr lang="en-US" dirty="0" err="1" smtClean="0"/>
              <a:t>unitarity</a:t>
            </a:r>
            <a:r>
              <a:rPr lang="en-US" dirty="0" smtClean="0"/>
              <a:t> to obtain a basic formula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algn="r">
              <a:buFontTx/>
              <a:buNone/>
            </a:pPr>
            <a:endParaRPr lang="en-US" dirty="0"/>
          </a:p>
          <a:p>
            <a:pPr algn="r">
              <a:buFontTx/>
              <a:buNone/>
            </a:pPr>
            <a:endParaRPr lang="en-US" dirty="0"/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</p:txBody>
      </p: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629" y="2862818"/>
            <a:ext cx="6314860" cy="17853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04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Cuts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Work in D=4 for the algebra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Four degrees of freedom &amp; four delta </a:t>
            </a:r>
            <a:r>
              <a:rPr lang="en-US" dirty="0" smtClean="0"/>
              <a:t>functions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… but are there any solutions?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ym typeface="Symbol" pitchFamily="18" charset="2"/>
            </a:endParaRPr>
          </a:p>
        </p:txBody>
      </p:sp>
      <p:pic>
        <p:nvPicPr>
          <p:cNvPr id="3563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622300" y="2225675"/>
            <a:ext cx="80978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2098675" y="2239963"/>
            <a:ext cx="51450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20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Subtlety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delta functions instruct us to solve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quadratic, 3 linear equations </a:t>
            </a:r>
            <a:r>
              <a:rPr lang="en-US" dirty="0" smtClean="0">
                <a:sym typeface="Symbol"/>
              </a:rPr>
              <a:t> 2 solutions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 err="1" smtClean="0"/>
              <a:t>massless</a:t>
            </a:r>
            <a:r>
              <a:rPr lang="en-US" dirty="0" smtClean="0"/>
              <a:t>, we can write down the solutions explicitly</a:t>
            </a:r>
          </a:p>
          <a:p>
            <a:pPr marL="0" indent="0">
              <a:buNone/>
            </a:pPr>
            <a:r>
              <a:rPr lang="en-US" dirty="0" smtClean="0"/>
              <a:t>				solves </a:t>
            </a:r>
            <a:r>
              <a:rPr lang="en-US" dirty="0" err="1" smtClean="0"/>
              <a:t>eqs</a:t>
            </a:r>
            <a:r>
              <a:rPr lang="en-US" dirty="0" smtClean="0"/>
              <a:t> 1,2,4;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Impose 3</a:t>
            </a:r>
            <a:r>
              <a:rPr lang="en-US" baseline="30000" dirty="0" smtClean="0"/>
              <a:t>rd</a:t>
            </a:r>
            <a:r>
              <a:rPr lang="en-US" dirty="0" smtClean="0"/>
              <a:t> to find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2400" y="2209800"/>
            <a:ext cx="9024079" cy="362102"/>
          </a:xfrm>
          <a:prstGeom prst="rect">
            <a:avLst/>
          </a:prstGeom>
          <a:noFill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35627" y="2176780"/>
            <a:ext cx="8126745" cy="411480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26720" y="4028872"/>
            <a:ext cx="2640943" cy="725121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3399" y="4897120"/>
            <a:ext cx="5186076" cy="6981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39516" y="5753756"/>
            <a:ext cx="3532484" cy="824181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615656" y="5708039"/>
            <a:ext cx="2740002" cy="725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5973763"/>
          </a:xfrm>
        </p:spPr>
        <p:txBody>
          <a:bodyPr/>
          <a:lstStyle/>
          <a:p>
            <a:r>
              <a:rPr lang="en-US" dirty="0" smtClean="0"/>
              <a:t>Solutions are complex</a:t>
            </a:r>
          </a:p>
          <a:p>
            <a:r>
              <a:rPr lang="en-US" dirty="0" smtClean="0"/>
              <a:t>The delta functions would actually give zero!</a:t>
            </a:r>
          </a:p>
          <a:p>
            <a:pPr marL="0" indent="0">
              <a:buNone/>
            </a:pPr>
            <a:r>
              <a:rPr lang="en-US" dirty="0" smtClean="0"/>
              <a:t>Need to reinterpret delta functions as contour integrals around a global pole [</a:t>
            </a:r>
            <a:r>
              <a:rPr lang="en-US" sz="1800" dirty="0" smtClean="0"/>
              <a:t>other contexts: </a:t>
            </a:r>
            <a:r>
              <a:rPr lang="en-US" sz="1800" dirty="0" err="1" smtClean="0">
                <a:solidFill>
                  <a:srgbClr val="C00000"/>
                </a:solidFill>
              </a:rPr>
              <a:t>Vergu</a:t>
            </a:r>
            <a:r>
              <a:rPr lang="en-US" sz="1800" dirty="0" smtClean="0">
                <a:solidFill>
                  <a:srgbClr val="C00000"/>
                </a:solidFill>
              </a:rPr>
              <a:t>; </a:t>
            </a:r>
            <a:r>
              <a:rPr lang="en-US" sz="1800" dirty="0" err="1" smtClean="0">
                <a:solidFill>
                  <a:srgbClr val="C00000"/>
                </a:solidFill>
              </a:rPr>
              <a:t>Roiban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Spradlin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Volovich</a:t>
            </a:r>
            <a:r>
              <a:rPr lang="en-US" sz="1800" dirty="0" smtClean="0">
                <a:solidFill>
                  <a:srgbClr val="C00000"/>
                </a:solidFill>
              </a:rPr>
              <a:t>; Mason &amp; Skinner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smtClean="0"/>
              <a:t>Reinterpret cutting as contour modification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895" y="2590800"/>
            <a:ext cx="2095505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0" y="2362200"/>
            <a:ext cx="4697740" cy="8248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71" y="3276600"/>
            <a:ext cx="7397129" cy="824867"/>
          </a:xfrm>
          <a:prstGeom prst="rect">
            <a:avLst/>
          </a:prstGeom>
          <a:noFill/>
        </p:spPr>
      </p:pic>
      <p:pic>
        <p:nvPicPr>
          <p:cNvPr id="9" name="Picture 8" descr="Complex Plane  contour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533" y="3954200"/>
            <a:ext cx="3086667" cy="298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7564" y="5286108"/>
            <a:ext cx="1295400" cy="274320"/>
          </a:xfrm>
          <a:prstGeom prst="rightArrow">
            <a:avLst/>
          </a:prstGeom>
          <a:solidFill>
            <a:srgbClr val="C00000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plex Plane  contou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6800" y="3997236"/>
            <a:ext cx="29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poles: simultaneous on-shell solutions of all propagators &amp; perhaps additional equations</a:t>
            </a:r>
          </a:p>
          <a:p>
            <a:endParaRPr lang="en-US" dirty="0"/>
          </a:p>
          <a:p>
            <a:r>
              <a:rPr lang="en-US" dirty="0" smtClean="0"/>
              <a:t>Multivariate complex contour integration: in general, contours are tori</a:t>
            </a:r>
          </a:p>
          <a:p>
            <a:endParaRPr lang="en-US" dirty="0"/>
          </a:p>
          <a:p>
            <a:r>
              <a:rPr lang="en-US" dirty="0" smtClean="0"/>
              <a:t>For one-loop box, contours are </a:t>
            </a:r>
            <a:r>
              <a:rPr lang="en-US" i="1" dirty="0" smtClean="0"/>
              <a:t>T</a:t>
            </a:r>
            <a:r>
              <a:rPr lang="en-US" baseline="30000" dirty="0" smtClean="0"/>
              <a:t>4</a:t>
            </a:r>
            <a:r>
              <a:rPr lang="en-US" dirty="0" smtClean="0"/>
              <a:t> encircling global poles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contours (2) for one integral: how should we choose </a:t>
            </a:r>
            <a:r>
              <a:rPr lang="en-US" smtClean="0"/>
              <a:t>the contour we use?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Changing the contour can break equations: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is no longer true if we modify the real contour to circle only one of the poles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Remarkably, these two problems cancel each other out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379324"/>
            <a:ext cx="2887985" cy="34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Require vanishing Feynman integrals to continue vanishing on cuts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General contour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r>
                  <a:rPr lang="en-US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165" y="2918178"/>
            <a:ext cx="2221235" cy="31623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03" y="4011929"/>
            <a:ext cx="8412497" cy="79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4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 back to master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Apply quadruple cuts to both sides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Solve: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495" y="2057400"/>
            <a:ext cx="5238760" cy="7620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38540" y="3410582"/>
            <a:ext cx="7682876" cy="1268732"/>
          </a:xfrm>
          <a:prstGeom prst="rect">
            <a:avLst/>
          </a:prstGeom>
          <a:noFill/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33062" y="4837401"/>
            <a:ext cx="7078995" cy="982983"/>
          </a:xfrm>
          <a:prstGeom prst="rect">
            <a:avLst/>
          </a:prstGeom>
          <a:noFill/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10512" y="4834989"/>
            <a:ext cx="5715012" cy="9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2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Problems</a:t>
            </a:r>
          </a:p>
          <a:p>
            <a:r>
              <a:rPr lang="en-US" strike="dblStrike" dirty="0" smtClean="0"/>
              <a:t>Diagram-by-Diagram</a:t>
            </a:r>
          </a:p>
          <a:p>
            <a:r>
              <a:rPr lang="en-US" strike="dblStrike" dirty="0" smtClean="0"/>
              <a:t>Massive particles: </a:t>
            </a:r>
            <a:r>
              <a:rPr lang="en-US" strike="dblStrike" dirty="0" err="1" smtClean="0"/>
              <a:t>massless</a:t>
            </a:r>
            <a:r>
              <a:rPr lang="en-US" strike="dblStrike" dirty="0" smtClean="0"/>
              <a:t> particles have divergences</a:t>
            </a:r>
          </a:p>
          <a:p>
            <a:r>
              <a:rPr lang="en-US" strike="dblStrike" dirty="0" smtClean="0"/>
              <a:t>Absorptive (imaginary) parts only</a:t>
            </a:r>
          </a:p>
          <a:p>
            <a:r>
              <a:rPr lang="en-US" strike="dblStrike" dirty="0" smtClean="0"/>
              <a:t>An amplitude has many channels; here we handle only one</a:t>
            </a:r>
          </a:p>
          <a:p>
            <a:r>
              <a:rPr lang="en-US" strike="dblStrike" dirty="0" smtClean="0"/>
              <a:t>Reduction algebra left to do: can’t implement this purely numerically</a:t>
            </a:r>
          </a:p>
        </p:txBody>
      </p:sp>
    </p:spTree>
    <p:extLst>
      <p:ext uri="{BB962C8B-B14F-4D97-AF65-F5344CB8AC3E}">
        <p14:creationId xmlns:p14="http://schemas.microsoft.com/office/powerpoint/2010/main" val="12214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For </a:t>
            </a:r>
            <a:r>
              <a:rPr lang="en-US" dirty="0" err="1" smtClean="0"/>
              <a:t>adjoints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i="1" dirty="0" err="1" smtClean="0">
                <a:latin typeface="Palatino Linotype" pitchFamily="18" charset="0"/>
              </a:rPr>
              <a:t>A</a:t>
            </a:r>
            <a:r>
              <a:rPr lang="en-US" sz="2200" i="1" baseline="-25000" dirty="0" err="1" smtClean="0">
                <a:latin typeface="Palatino Linotype" pitchFamily="18" charset="0"/>
              </a:rPr>
              <a:t>n;c</a:t>
            </a:r>
            <a:r>
              <a:rPr lang="en-US" dirty="0" smtClean="0"/>
              <a:t> can be written as a sum of permutations of </a:t>
            </a:r>
            <a:r>
              <a:rPr lang="en-US" sz="2200" i="1" dirty="0" smtClean="0">
                <a:latin typeface="Palatino Linotype" pitchFamily="18" charset="0"/>
              </a:rPr>
              <a:t>A</a:t>
            </a:r>
            <a:r>
              <a:rPr lang="en-US" sz="2200" i="1" baseline="-25000" dirty="0" smtClean="0">
                <a:latin typeface="Palatino Linotype" pitchFamily="18" charset="0"/>
              </a:rPr>
              <a:t>n;1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Ordering at One Loop</a:t>
            </a:r>
            <a:endParaRPr lang="en-US" dirty="0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597019" y="3975733"/>
            <a:ext cx="6000760" cy="824867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308073" y="1594483"/>
            <a:ext cx="6762762" cy="1649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9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One-Loop Amplitudes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Unitarity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 theories using on-shell </a:t>
            </a:r>
            <a:r>
              <a:rPr lang="en-US" dirty="0"/>
              <a:t>m</a:t>
            </a:r>
            <a:r>
              <a:rPr lang="en-US" dirty="0" smtClean="0"/>
              <a:t>ethods</a:t>
            </a:r>
          </a:p>
          <a:p>
            <a:r>
              <a:rPr lang="en-US" dirty="0" smtClean="0"/>
              <a:t>Integrand Level: </a:t>
            </a:r>
            <a:r>
              <a:rPr lang="en-US" dirty="0" err="1" smtClean="0"/>
              <a:t>Ossola</a:t>
            </a:r>
            <a:r>
              <a:rPr lang="en-US" dirty="0" smtClean="0"/>
              <a:t>–Papadopoulos–</a:t>
            </a:r>
            <a:r>
              <a:rPr lang="en-US" dirty="0" err="1" smtClean="0"/>
              <a:t>Pittau</a:t>
            </a:r>
            <a:r>
              <a:rPr lang="en-US" dirty="0" smtClean="0"/>
              <a:t> method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C00000"/>
                </a:solidFill>
                <a:sym typeface="Symbol"/>
              </a:rPr>
              <a:t> Costas Papadopoulos’s lectures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Integral Level:</a:t>
            </a:r>
            <a:endParaRPr lang="en-US" dirty="0"/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040" y="2286000"/>
            <a:ext cx="5238760" cy="7620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5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Compute tree amplitudes: using </a:t>
            </a:r>
            <a:r>
              <a:rPr lang="en-US" dirty="0" err="1" smtClean="0"/>
              <a:t>Berends–Giele</a:t>
            </a:r>
            <a:r>
              <a:rPr lang="en-US" dirty="0" smtClean="0"/>
              <a:t> recursion, BCFW, </a:t>
            </a:r>
            <a:r>
              <a:rPr lang="en-US" dirty="0" err="1" smtClean="0"/>
              <a:t>Grassmannians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Form phase-space integral</a:t>
            </a:r>
          </a:p>
          <a:p>
            <a:r>
              <a:rPr lang="en-US" dirty="0" smtClean="0"/>
              <a:t>Promote it back to a loop integral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has the correct cut in the 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 channel, not necessarily in other channels</a:t>
            </a:r>
          </a:p>
          <a:p>
            <a:r>
              <a:rPr lang="en-US" dirty="0" smtClean="0"/>
              <a:t>Do algebra to simplify numerator, and perform integral reductions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81976" y="3411217"/>
            <a:ext cx="3777623" cy="792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7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Three-Point Amplitudes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non-vanishing </a:t>
            </a:r>
            <a:r>
              <a:rPr lang="en-US" dirty="0" err="1" smtClean="0"/>
              <a:t>helicity</a:t>
            </a:r>
            <a:r>
              <a:rPr lang="en-US" dirty="0" smtClean="0"/>
              <a:t> configurations,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two vanishing ones,</a:t>
            </a:r>
            <a:endParaRPr lang="en-US" dirty="0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1901" y="2133600"/>
            <a:ext cx="8869699" cy="2286005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09800" y="5410200"/>
            <a:ext cx="4846330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8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1: coefficient of </a:t>
            </a:r>
            <a:r>
              <a:rPr lang="en-US" sz="2800" i="1" dirty="0" smtClean="0"/>
              <a:t>I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,3,4,5) in 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(1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,2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,3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,4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,5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Look at the quadruple cut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+++ vertex</a:t>
            </a:r>
          </a:p>
          <a:p>
            <a:pPr>
              <a:buNone/>
            </a:pPr>
            <a:r>
              <a:rPr lang="en-US" dirty="0" smtClean="0"/>
              <a:t>to be non-vanishing, need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in general,                 so one will vanish </a:t>
            </a:r>
            <a:endParaRPr lang="en-US" dirty="0"/>
          </a:p>
        </p:txBody>
      </p:sp>
      <p:pic>
        <p:nvPicPr>
          <p:cNvPr id="5" name="Picture 4" descr="Box Example 1 red w black tex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17333" y="1090200"/>
            <a:ext cx="4626667" cy="4320000"/>
          </a:xfrm>
          <a:prstGeom prst="rect">
            <a:avLst/>
          </a:prstGeom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1499" y="2195823"/>
            <a:ext cx="952501" cy="1714500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19300" y="2522220"/>
            <a:ext cx="571500" cy="220980"/>
          </a:xfrm>
          <a:prstGeom prst="rect">
            <a:avLst/>
          </a:prstGeom>
          <a:noFill/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19300" y="2903220"/>
            <a:ext cx="571500" cy="220980"/>
          </a:xfrm>
          <a:prstGeom prst="rect">
            <a:avLst/>
          </a:prstGeom>
          <a:noFill/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20824" y="3284220"/>
            <a:ext cx="571500" cy="220980"/>
          </a:xfrm>
          <a:prstGeom prst="rect">
            <a:avLst/>
          </a:prstGeom>
          <a:noFill/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020824" y="3651884"/>
            <a:ext cx="1905005" cy="316230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457200" y="2450592"/>
            <a:ext cx="1295400" cy="381000"/>
          </a:xfrm>
          <a:prstGeom prst="roundRect">
            <a:avLst/>
          </a:prstGeom>
          <a:noFill/>
          <a:ln w="38100">
            <a:solidFill>
              <a:srgbClr val="F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" y="2838856"/>
            <a:ext cx="1295400" cy="381000"/>
          </a:xfrm>
          <a:prstGeom prst="roundRect">
            <a:avLst/>
          </a:prstGeom>
          <a:noFill/>
          <a:ln w="38100">
            <a:solidFill>
              <a:srgbClr val="F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7200" y="3229584"/>
            <a:ext cx="1295400" cy="381000"/>
          </a:xfrm>
          <a:prstGeom prst="roundRect">
            <a:avLst/>
          </a:prstGeom>
          <a:noFill/>
          <a:ln w="38100">
            <a:solidFill>
              <a:srgbClr val="F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7200" y="3600856"/>
            <a:ext cx="1295400" cy="381000"/>
          </a:xfrm>
          <a:prstGeom prst="roundRect">
            <a:avLst/>
          </a:prstGeom>
          <a:noFill/>
          <a:ln w="38100">
            <a:solidFill>
              <a:srgbClr val="F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9" idx="0"/>
          </p:cNvCxnSpPr>
          <p:nvPr/>
        </p:nvCxnSpPr>
        <p:spPr>
          <a:xfrm rot="16200000" flipH="1" flipV="1">
            <a:off x="181178" y="3419678"/>
            <a:ext cx="1504544" cy="342900"/>
          </a:xfrm>
          <a:prstGeom prst="straightConnector1">
            <a:avLst/>
          </a:prstGeom>
          <a:ln w="38100">
            <a:solidFill>
              <a:srgbClr val="F0A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</p:cNvCxnSpPr>
          <p:nvPr/>
        </p:nvCxnSpPr>
        <p:spPr>
          <a:xfrm rot="16200000" flipH="1" flipV="1">
            <a:off x="147942" y="3843642"/>
            <a:ext cx="1571016" cy="342900"/>
          </a:xfrm>
          <a:prstGeom prst="straightConnector1">
            <a:avLst/>
          </a:prstGeom>
          <a:ln w="38100">
            <a:solidFill>
              <a:srgbClr val="F0A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9600" y="5118732"/>
            <a:ext cx="2000255" cy="824868"/>
          </a:xfrm>
          <a:prstGeom prst="rect">
            <a:avLst/>
          </a:prstGeom>
          <a:noFill/>
        </p:spPr>
      </p:pic>
      <p:pic>
        <p:nvPicPr>
          <p:cNvPr id="30" name="Picture 29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77824" y="6055386"/>
            <a:ext cx="1047752" cy="31623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04800" y="60153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General feature: opposite-</a:t>
            </a:r>
            <a:r>
              <a:rPr lang="en-US" sz="2400" dirty="0" err="1" smtClean="0">
                <a:latin typeface="Palatino Linotype" pitchFamily="18" charset="0"/>
              </a:rPr>
              <a:t>chirality</a:t>
            </a:r>
            <a:r>
              <a:rPr lang="en-US" sz="2400" dirty="0" smtClean="0">
                <a:latin typeface="Palatino Linotype" pitchFamily="18" charset="0"/>
              </a:rPr>
              <a:t> three-point vertices alternate</a:t>
            </a:r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                                      :</a:t>
            </a:r>
          </a:p>
          <a:p>
            <a:pPr>
              <a:buNone/>
            </a:pPr>
            <a:r>
              <a:rPr lang="en-US" dirty="0" smtClean="0"/>
              <a:t>then</a:t>
            </a:r>
          </a:p>
          <a:p>
            <a:pPr>
              <a:buNone/>
            </a:pPr>
            <a:r>
              <a:rPr lang="en-US" dirty="0" smtClean="0"/>
              <a:t>impose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then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62891" y="838200"/>
            <a:ext cx="7016129" cy="41148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23118" y="422484"/>
            <a:ext cx="2904445" cy="427939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41940" y="1614218"/>
            <a:ext cx="8321060" cy="824182"/>
          </a:xfrm>
          <a:prstGeom prst="rect">
            <a:avLst/>
          </a:prstGeom>
          <a:noFill/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44309" y="3000436"/>
            <a:ext cx="6504291" cy="204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6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the quadruple-cut formula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3923" y="770709"/>
            <a:ext cx="7263093" cy="923242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39879" y="1812008"/>
            <a:ext cx="7132331" cy="1848461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08019" y="3908499"/>
            <a:ext cx="7132328" cy="1913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7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Same as coefficient in 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dirty="0" smtClean="0"/>
              <a:t> = 4 SUSY!</a:t>
            </a:r>
            <a:endParaRPr lang="en-US" dirty="0"/>
          </a:p>
        </p:txBody>
      </p:sp>
      <p:pic>
        <p:nvPicPr>
          <p:cNvPr id="4" name="Content Placeholder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752600" y="887728"/>
            <a:ext cx="4556766" cy="891542"/>
          </a:xfrm>
          <a:prstGeom prst="rect">
            <a:avLst/>
          </a:prstGeom>
          <a:noFill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755648" y="2364128"/>
            <a:ext cx="5083765" cy="626059"/>
          </a:xfrm>
          <a:prstGeom prst="rect">
            <a:avLst/>
          </a:prstGeom>
          <a:noFill/>
        </p:spPr>
      </p:pic>
      <p:pic>
        <p:nvPicPr>
          <p:cNvPr id="6" name="Picture 5" descr="Box Example 1 red w black tex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28590" y="3094028"/>
            <a:ext cx="2643810" cy="24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Coefficient of a specific easy two-mass box: only one solution will contribute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All-</a:t>
            </a:r>
            <a:r>
              <a:rPr lang="en-US" i="1" dirty="0" smtClean="0"/>
              <a:t>n</a:t>
            </a:r>
            <a:r>
              <a:rPr lang="en-US" dirty="0" smtClean="0"/>
              <a:t> MHV</a:t>
            </a:r>
            <a:endParaRPr lang="en-US" dirty="0"/>
          </a:p>
        </p:txBody>
      </p:sp>
      <p:pic>
        <p:nvPicPr>
          <p:cNvPr id="416794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3048000" y="5334000"/>
            <a:ext cx="25050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MHV easy two-mass exam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1881" y="2106416"/>
            <a:ext cx="3492719" cy="2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88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193675" y="820738"/>
            <a:ext cx="888047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15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Using momentum conservation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r>
              <a:rPr lang="en-US"/>
              <a:t>our expression becomes</a:t>
            </a:r>
          </a:p>
        </p:txBody>
      </p:sp>
      <p:pic>
        <p:nvPicPr>
          <p:cNvPr id="420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133600" y="760413"/>
            <a:ext cx="47752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35" y="2424113"/>
            <a:ext cx="7679782" cy="38256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0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dirty="0" smtClean="0"/>
              <a:t> = 4 SUSY, this is the complete answer!</a:t>
            </a:r>
            <a:endParaRPr lang="en-US" dirty="0"/>
          </a:p>
        </p:txBody>
      </p:sp>
      <p:pic>
        <p:nvPicPr>
          <p:cNvPr id="3962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1774825" y="2216150"/>
            <a:ext cx="523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3" name="Picture 5" descr="unitfig0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</a:blip>
          <a:srcRect/>
          <a:stretch>
            <a:fillRect/>
          </a:stretch>
        </p:blipFill>
        <p:spPr bwMode="auto">
          <a:xfrm>
            <a:off x="3929063" y="3384550"/>
            <a:ext cx="3081337" cy="255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0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Triangle Cuts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1" indent="-57150">
              <a:buFontTx/>
              <a:buNone/>
            </a:pPr>
            <a:r>
              <a:rPr lang="en-US" sz="2400" dirty="0" err="1"/>
              <a:t>Unitarity</a:t>
            </a:r>
            <a:r>
              <a:rPr lang="en-US" sz="2400" dirty="0"/>
              <a:t> leaves one degree of freedom in triangle integrals.</a:t>
            </a:r>
          </a:p>
          <a:p>
            <a:pPr lvl="1">
              <a:buFontTx/>
              <a:buNone/>
            </a:pPr>
            <a:r>
              <a:rPr lang="en-US" sz="2400" dirty="0"/>
              <a:t>Coefficients are the residues at </a:t>
            </a:r>
            <a:r>
              <a:rPr lang="en-US" sz="2400" dirty="0">
                <a:sym typeface="Symbol" pitchFamily="18" charset="2"/>
              </a:rPr>
              <a:t></a:t>
            </a:r>
            <a:r>
              <a:rPr lang="en-US" sz="2400" dirty="0"/>
              <a:t> 		</a:t>
            </a:r>
            <a:r>
              <a:rPr lang="en-US" dirty="0" smtClean="0">
                <a:solidFill>
                  <a:srgbClr val="C00000"/>
                </a:solidFill>
              </a:rPr>
              <a:t>Forde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2007)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263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667000" y="3387725"/>
            <a:ext cx="39370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2551113"/>
            <a:ext cx="2451100" cy="1944687"/>
            <a:chOff x="2832" y="1607"/>
            <a:chExt cx="1544" cy="122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32" y="1607"/>
              <a:ext cx="1544" cy="1225"/>
              <a:chOff x="2832" y="1607"/>
              <a:chExt cx="1544" cy="1225"/>
            </a:xfrm>
          </p:grpSpPr>
          <p:pic>
            <p:nvPicPr>
              <p:cNvPr id="826375" name="Picture 7" descr="tri2m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5000"/>
              </a:blip>
              <a:srcRect/>
              <a:stretch>
                <a:fillRect/>
              </a:stretch>
            </p:blipFill>
            <p:spPr bwMode="auto">
              <a:xfrm>
                <a:off x="3037" y="1847"/>
                <a:ext cx="1036" cy="933"/>
              </a:xfrm>
              <a:prstGeom prst="rect">
                <a:avLst/>
              </a:prstGeom>
              <a:noFill/>
            </p:spPr>
          </p:pic>
          <p:sp>
            <p:nvSpPr>
              <p:cNvPr id="826376" name="Text Box 8"/>
              <p:cNvSpPr txBox="1">
                <a:spLocks noChangeArrowheads="1"/>
              </p:cNvSpPr>
              <p:nvPr/>
            </p:nvSpPr>
            <p:spPr bwMode="auto">
              <a:xfrm>
                <a:off x="2832" y="260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1</a:t>
                </a:r>
              </a:p>
            </p:txBody>
          </p:sp>
          <p:sp>
            <p:nvSpPr>
              <p:cNvPr id="826377" name="Text Box 9"/>
              <p:cNvSpPr txBox="1">
                <a:spLocks noChangeArrowheads="1"/>
              </p:cNvSpPr>
              <p:nvPr/>
            </p:nvSpPr>
            <p:spPr bwMode="auto">
              <a:xfrm>
                <a:off x="3449" y="1607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2</a:t>
                </a:r>
              </a:p>
            </p:txBody>
          </p:sp>
          <p:sp>
            <p:nvSpPr>
              <p:cNvPr id="826378" name="Text Box 10"/>
              <p:cNvSpPr txBox="1">
                <a:spLocks noChangeArrowheads="1"/>
              </p:cNvSpPr>
              <p:nvPr/>
            </p:nvSpPr>
            <p:spPr bwMode="auto">
              <a:xfrm>
                <a:off x="4040" y="2601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3</a:t>
                </a:r>
              </a:p>
            </p:txBody>
          </p:sp>
        </p:grpSp>
        <p:sp>
          <p:nvSpPr>
            <p:cNvPr id="826379" name="Line 11"/>
            <p:cNvSpPr>
              <a:spLocks noChangeShapeType="1"/>
            </p:cNvSpPr>
            <p:nvPr/>
          </p:nvSpPr>
          <p:spPr bwMode="auto">
            <a:xfrm>
              <a:off x="3570" y="2519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0" name="Line 12"/>
            <p:cNvSpPr>
              <a:spLocks noChangeShapeType="1"/>
            </p:cNvSpPr>
            <p:nvPr/>
          </p:nvSpPr>
          <p:spPr bwMode="auto">
            <a:xfrm rot="3600000">
              <a:off x="3737" y="2203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1" name="Line 13"/>
            <p:cNvSpPr>
              <a:spLocks noChangeShapeType="1"/>
            </p:cNvSpPr>
            <p:nvPr/>
          </p:nvSpPr>
          <p:spPr bwMode="auto">
            <a:xfrm rot="18600000">
              <a:off x="3391" y="2203"/>
              <a:ext cx="28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65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Problems</a:t>
            </a:r>
          </a:p>
          <a:p>
            <a:r>
              <a:rPr lang="en-US" strike="dblStrike" dirty="0" smtClean="0"/>
              <a:t>Diagram-by-Diagram</a:t>
            </a:r>
          </a:p>
          <a:p>
            <a:r>
              <a:rPr lang="en-US" dirty="0" smtClean="0"/>
              <a:t>Massive particles: </a:t>
            </a:r>
            <a:r>
              <a:rPr lang="en-US" dirty="0" err="1" smtClean="0"/>
              <a:t>massless</a:t>
            </a:r>
            <a:r>
              <a:rPr lang="en-US" dirty="0" smtClean="0"/>
              <a:t> particles have divergences</a:t>
            </a:r>
          </a:p>
          <a:p>
            <a:r>
              <a:rPr lang="en-US" strike="dblStrike" dirty="0" smtClean="0"/>
              <a:t>Absorptive (imaginary) parts only</a:t>
            </a:r>
          </a:p>
          <a:p>
            <a:r>
              <a:rPr lang="en-US" dirty="0" smtClean="0"/>
              <a:t>An amplitude has many channels; here we handle only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Some boxes will share the same three propagators</a:t>
            </a:r>
          </a:p>
          <a:p>
            <a:r>
              <a:rPr lang="en-US" dirty="0" smtClean="0"/>
              <a:t>But of course have an additional propagator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 o</a:t>
            </a:r>
            <a:r>
              <a:rPr lang="en-US" dirty="0" smtClean="0"/>
              <a:t>ther poles in the complex plane</a:t>
            </a:r>
          </a:p>
          <a:p>
            <a:endParaRPr lang="en-US" dirty="0" smtClean="0"/>
          </a:p>
          <a:p>
            <a:r>
              <a:rPr lang="en-US" dirty="0" smtClean="0"/>
              <a:t>These terms scale as 1/</a:t>
            </a:r>
            <a:r>
              <a:rPr lang="en-US" i="1" dirty="0" smtClean="0">
                <a:latin typeface="Palatino Linotype" pitchFamily="18" charset="0"/>
              </a:rPr>
              <a:t>t</a:t>
            </a:r>
            <a:r>
              <a:rPr lang="en-US" dirty="0" smtClean="0"/>
              <a:t> as </a:t>
            </a:r>
            <a:r>
              <a:rPr lang="en-US" sz="2200" i="1" dirty="0" smtClean="0">
                <a:latin typeface="Palatino Linotype" pitchFamily="18" charset="0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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2791455" y="1320798"/>
            <a:ext cx="3840488" cy="762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8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458200" cy="6172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 an operator </a:t>
                </a:r>
                <a:r>
                  <a:rPr lang="en-US" sz="2200" dirty="0" err="1" smtClean="0">
                    <a:latin typeface="Palatino Linotype" pitchFamily="18" charset="0"/>
                  </a:rPr>
                  <a:t>Inf</a:t>
                </a:r>
                <a:r>
                  <a:rPr lang="en-US" sz="2200" i="1" baseline="-25000" dirty="0" err="1" smtClean="0">
                    <a:latin typeface="Palatino Linotype" pitchFamily="18" charset="0"/>
                  </a:rPr>
                  <a:t>t</a:t>
                </a:r>
                <a:r>
                  <a:rPr lang="en-US" dirty="0" smtClean="0"/>
                  <a:t> extracting the pole-free parts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latin typeface="Palatino Linotype" pitchFamily="18" charset="0"/>
                  </a:rPr>
                  <a:t>t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term gives the residue at infinity</a:t>
                </a:r>
              </a:p>
              <a:p>
                <a:r>
                  <a:rPr lang="en-US" dirty="0" smtClean="0"/>
                  <a:t>The cut integrand has the form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 extract it: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458200" cy="6172200"/>
              </a:xfrm>
              <a:blipFill rotWithShape="1">
                <a:blip r:embed="rId5"/>
                <a:stretch>
                  <a:fillRect l="-937" t="-790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2994338" y="895350"/>
            <a:ext cx="3587123" cy="47625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647993" y="2388864"/>
            <a:ext cx="8063886" cy="203073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486400" y="3352800"/>
            <a:ext cx="3276600" cy="1219200"/>
          </a:xfrm>
          <a:prstGeom prst="ellipse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248400" y="4800600"/>
            <a:ext cx="762000" cy="304800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5410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latino Linotype" pitchFamily="18" charset="0"/>
              </a:rPr>
              <a:t>boxes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3276600"/>
            <a:ext cx="2438400" cy="1219200"/>
          </a:xfrm>
          <a:prstGeom prst="ellipse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467100" y="4914900"/>
            <a:ext cx="838200" cy="1588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537268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alatino Linotype" pitchFamily="18" charset="0"/>
              </a:rPr>
              <a:t>triangle</a:t>
            </a:r>
            <a:endParaRPr lang="en-US" sz="2000" dirty="0">
              <a:latin typeface="Palatino Linotype" pitchFamily="18" charset="0"/>
            </a:endParaRPr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2731765" y="6248400"/>
            <a:ext cx="2983235" cy="34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9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3" grpId="0" animBg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All-</a:t>
            </a:r>
            <a:r>
              <a:rPr lang="en-US" i="1" dirty="0" smtClean="0"/>
              <a:t>n</a:t>
            </a:r>
            <a:r>
              <a:rPr lang="en-US" dirty="0" smtClean="0"/>
              <a:t> MHV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Compute coefficient of two-mass</a:t>
            </a:r>
            <a:br>
              <a:rPr lang="en-US" dirty="0" smtClean="0"/>
            </a:br>
            <a:r>
              <a:rPr lang="en-US" dirty="0" smtClean="0"/>
              <a:t>triangle in QCD or 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dirty="0" smtClean="0"/>
              <a:t> = 4 SUSY</a:t>
            </a:r>
          </a:p>
          <a:p>
            <a:pPr>
              <a:buNone/>
            </a:pPr>
            <a:r>
              <a:rPr lang="en-US" dirty="0" smtClean="0"/>
              <a:t>First compute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Determine the </a:t>
            </a:r>
            <a:r>
              <a:rPr lang="en-US" dirty="0" err="1" smtClean="0"/>
              <a:t>spinors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14600" y="2520858"/>
            <a:ext cx="2381255" cy="348615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9600" y="4808218"/>
            <a:ext cx="7164031" cy="1287782"/>
          </a:xfrm>
          <a:prstGeom prst="rect">
            <a:avLst/>
          </a:prstGeom>
          <a:noFill/>
        </p:spPr>
      </p:pic>
      <p:pic>
        <p:nvPicPr>
          <p:cNvPr id="11" name="Picture 10" descr="Cut Triang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6857" y="1111057"/>
            <a:ext cx="4217143" cy="353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3408680"/>
            <a:ext cx="3226314" cy="6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</a:t>
            </a:r>
          </a:p>
          <a:p>
            <a:pPr>
              <a:buNone/>
            </a:pPr>
            <a:r>
              <a:rPr lang="en-US" dirty="0" smtClean="0"/>
              <a:t>so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Also</a:t>
            </a:r>
          </a:p>
          <a:p>
            <a:pPr>
              <a:buNone/>
            </a:pPr>
            <a:r>
              <a:rPr lang="en-US" dirty="0" smtClean="0"/>
              <a:t>so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</a:t>
            </a:r>
          </a:p>
          <a:p>
            <a:pPr>
              <a:buNone/>
            </a:pPr>
            <a:r>
              <a:rPr lang="en-US" dirty="0" smtClean="0"/>
              <a:t>so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66800" y="762000"/>
            <a:ext cx="3467105" cy="891542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62754" y="322218"/>
            <a:ext cx="4885646" cy="427939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66800" y="2536186"/>
            <a:ext cx="6504289" cy="891542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72529" y="2121411"/>
            <a:ext cx="5349247" cy="362559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43000" y="3885924"/>
            <a:ext cx="4588466" cy="362559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37271" y="5604417"/>
            <a:ext cx="7016129" cy="411480"/>
          </a:xfrm>
          <a:prstGeom prst="rect">
            <a:avLst/>
          </a:prstGeom>
          <a:noFill/>
        </p:spPr>
      </p:pic>
      <p:pic>
        <p:nvPicPr>
          <p:cNvPr id="19" name="Picture 18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66363" y="4287516"/>
            <a:ext cx="6306168" cy="891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7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nd their singularities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Easy Two-Mass Box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99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1085850" y="2133600"/>
            <a:ext cx="69754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9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898525" y="1289050"/>
            <a:ext cx="6254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</a:blip>
          <a:stretch>
            <a:fillRect/>
          </a:stretch>
        </p:blipFill>
        <p:spPr>
          <a:xfrm>
            <a:off x="2346478" y="5749638"/>
            <a:ext cx="6301764" cy="65751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2636520" y="2133600"/>
            <a:ext cx="381000" cy="838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4"/>
          </p:cNvCxnSpPr>
          <p:nvPr/>
        </p:nvCxnSpPr>
        <p:spPr>
          <a:xfrm flipH="1">
            <a:off x="1371600" y="2971800"/>
            <a:ext cx="1455420" cy="1828800"/>
          </a:xfrm>
          <a:prstGeom prst="straightConnector1">
            <a:avLst/>
          </a:prstGeom>
          <a:ln w="31750">
            <a:gradFill>
              <a:gsLst>
                <a:gs pos="0">
                  <a:srgbClr val="FFC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0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4876800"/>
                <a:ext cx="256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Palatino Linotype" pitchFamily="18" charset="0"/>
                  </a:rPr>
                  <a:t>Divergent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76800"/>
                <a:ext cx="256032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1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5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Transcendentality</a:t>
            </a:r>
            <a:endParaRPr lang="en-US" sz="3200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called ‘</a:t>
            </a:r>
            <a:r>
              <a:rPr lang="en-US" dirty="0" err="1"/>
              <a:t>polylog</a:t>
            </a:r>
            <a:r>
              <a:rPr lang="en-US" dirty="0"/>
              <a:t> weight’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 smtClean="0"/>
              <a:t> </a:t>
            </a:r>
            <a:r>
              <a:rPr lang="en-US" sz="2600" dirty="0">
                <a:latin typeface="Monotype Corsiva" pitchFamily="66" charset="0"/>
              </a:rPr>
              <a:t>N</a:t>
            </a:r>
            <a:r>
              <a:rPr lang="en-US" dirty="0">
                <a:latin typeface="Monotype Corsiva" pitchFamily="66" charset="0"/>
              </a:rPr>
              <a:t> </a:t>
            </a:r>
            <a:r>
              <a:rPr lang="en-US" dirty="0"/>
              <a:t>= 4 SUSY has maximal </a:t>
            </a:r>
            <a:r>
              <a:rPr lang="en-US" dirty="0" err="1"/>
              <a:t>transcendentality</a:t>
            </a:r>
            <a:r>
              <a:rPr lang="en-US" dirty="0"/>
              <a:t> = 2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loop order</a:t>
            </a:r>
          </a:p>
          <a:p>
            <a:r>
              <a:rPr lang="en-US" dirty="0"/>
              <a:t>QCD has mixed </a:t>
            </a:r>
            <a:r>
              <a:rPr lang="en-US" dirty="0" err="1"/>
              <a:t>transcendentality</a:t>
            </a:r>
            <a:r>
              <a:rPr lang="en-US" dirty="0"/>
              <a:t>: from 0 to maximal</a:t>
            </a:r>
            <a:endParaRPr lang="en-US" dirty="0">
              <a:latin typeface="Monotype Corsiva" pitchFamily="66" charset="0"/>
            </a:endParaRPr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317474" y="2724965"/>
            <a:ext cx="7715260" cy="2000254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979165" y="1163283"/>
            <a:ext cx="2221235" cy="887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Easy </a:t>
            </a:r>
            <a:r>
              <a:rPr lang="en-US" sz="3200" dirty="0"/>
              <a:t>Two-Mass </a:t>
            </a:r>
            <a:r>
              <a:rPr lang="en-US" sz="3200" dirty="0" smtClean="0"/>
              <a:t>Box: Spurious Singularities</a:t>
            </a:r>
            <a:endParaRPr lang="en-US" sz="3200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99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1752600" y="2133600"/>
            <a:ext cx="69754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9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/>
          <a:stretch>
            <a:fillRect/>
          </a:stretch>
        </p:blipFill>
        <p:spPr bwMode="auto">
          <a:xfrm>
            <a:off x="1365250" y="1289050"/>
            <a:ext cx="6254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</a:blip>
          <a:stretch>
            <a:fillRect/>
          </a:stretch>
        </p:blipFill>
        <p:spPr>
          <a:xfrm>
            <a:off x="2233461" y="5748194"/>
            <a:ext cx="6529539" cy="65751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23416" y="2514600"/>
            <a:ext cx="1447800" cy="457200"/>
          </a:xfrm>
          <a:prstGeom prst="ellipse">
            <a:avLst/>
          </a:prstGeom>
          <a:noFill/>
          <a:ln w="38100">
            <a:solidFill>
              <a:srgbClr val="F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9224" y="4589832"/>
            <a:ext cx="2209800" cy="990600"/>
          </a:xfrm>
          <a:prstGeom prst="ellipse">
            <a:avLst/>
          </a:prstGeom>
          <a:noFill/>
          <a:ln w="38100">
            <a:solidFill>
              <a:srgbClr val="F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 rot="16200000" flipH="1">
            <a:off x="2796704" y="2622412"/>
            <a:ext cx="1618032" cy="2316808"/>
          </a:xfrm>
          <a:prstGeom prst="line">
            <a:avLst/>
          </a:prstGeom>
          <a:ln w="38100">
            <a:solidFill>
              <a:srgbClr val="F0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1219200"/>
            <a:ext cx="8610600" cy="5257800"/>
          </a:xfrm>
          <a:prstGeom prst="rect">
            <a:avLst/>
          </a:prstGeom>
          <a:solidFill>
            <a:srgbClr val="FFFFC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6200" y="3482335"/>
            <a:ext cx="4225910" cy="1386843"/>
          </a:xfrm>
          <a:prstGeom prst="rect">
            <a:avLst/>
          </a:prstGeom>
          <a:solidFill>
            <a:srgbClr val="FFFFCC">
              <a:alpha val="9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8861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Cancellation of Infrared Singularities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 singularities disappear when you define the coupling at a physical scale instead of at </a:t>
            </a:r>
            <a:r>
              <a:rPr lang="en-US" dirty="0" smtClean="0">
                <a:sym typeface="Symbol"/>
              </a:rPr>
              <a:t>: “renormalization”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You cannot renormalize IR singularities: virtual contributions really are divergent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Only possible source of cancellations: real-emission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600">
              <a:solidFill>
                <a:srgbClr val="FF9933"/>
              </a:solidFill>
            </a:endParaRPr>
          </a:p>
          <a:p>
            <a:pPr>
              <a:buFontTx/>
              <a:buNone/>
            </a:pPr>
            <a:r>
              <a:rPr lang="en-US" sz="1600"/>
              <a:t>     </a:t>
            </a:r>
          </a:p>
          <a:p>
            <a:pPr>
              <a:buFontTx/>
              <a:buNone/>
            </a:pPr>
            <a:r>
              <a:rPr lang="en-US" sz="1600"/>
              <a:t>	</a:t>
            </a:r>
            <a:r>
              <a:rPr lang="en-US" sz="1800"/>
              <a:t>Matrix element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/>
              <a:t>	Integrate</a:t>
            </a:r>
            <a:endParaRPr lang="en-US" sz="1800">
              <a:solidFill>
                <a:srgbClr val="FF9933"/>
              </a:solidFill>
            </a:endParaRPr>
          </a:p>
          <a:p>
            <a:pPr>
              <a:buFontTx/>
              <a:buNone/>
            </a:pPr>
            <a:endParaRPr lang="en-US" sz="1800">
              <a:solidFill>
                <a:srgbClr val="FF9933"/>
              </a:solidFill>
            </a:endParaRPr>
          </a:p>
          <a:p>
            <a:pPr>
              <a:buFontTx/>
              <a:buNone/>
            </a:pPr>
            <a:endParaRPr lang="en-US" sz="1800">
              <a:solidFill>
                <a:srgbClr val="FF9933"/>
              </a:solidFill>
            </a:endParaRPr>
          </a:p>
          <a:p>
            <a:pPr>
              <a:buFontTx/>
              <a:buNone/>
            </a:pPr>
            <a:endParaRPr lang="en-US" sz="1600">
              <a:solidFill>
                <a:srgbClr val="FF9933"/>
              </a:solidFill>
            </a:endParaRPr>
          </a:p>
          <a:p>
            <a:pPr>
              <a:buFontTx/>
              <a:buNone/>
            </a:pPr>
            <a:endParaRPr lang="en-US" sz="1600">
              <a:solidFill>
                <a:srgbClr val="FF9933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Real-Emission Singularities</a:t>
            </a:r>
          </a:p>
        </p:txBody>
      </p:sp>
      <p:pic>
        <p:nvPicPr>
          <p:cNvPr id="112644" name="Picture 4" descr="soft-01"/>
          <p:cNvPicPr>
            <a:picLocks noChangeAspect="1" noChangeArrowheads="1"/>
          </p:cNvPicPr>
          <p:nvPr/>
        </p:nvPicPr>
        <p:blipFill>
          <a:blip r:embed="rId3" cstate="print">
            <a:lum bright="-100000"/>
          </a:blip>
          <a:srcRect/>
          <a:stretch>
            <a:fillRect/>
          </a:stretch>
        </p:blipFill>
        <p:spPr bwMode="auto">
          <a:xfrm>
            <a:off x="1066800" y="1676400"/>
            <a:ext cx="166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soft-02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2714625" y="2638425"/>
            <a:ext cx="3714750" cy="714375"/>
          </a:xfrm>
          <a:prstGeom prst="rect">
            <a:avLst/>
          </a:prstGeom>
          <a:noFill/>
        </p:spPr>
      </p:pic>
      <p:pic>
        <p:nvPicPr>
          <p:cNvPr id="112646" name="Picture 6" descr="soft-03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2924175" y="3657600"/>
            <a:ext cx="3295650" cy="723900"/>
          </a:xfrm>
          <a:prstGeom prst="rect">
            <a:avLst/>
          </a:prstGeom>
          <a:noFill/>
        </p:spPr>
      </p:pic>
      <p:pic>
        <p:nvPicPr>
          <p:cNvPr id="112647" name="Picture 7" descr="soft-04"/>
          <p:cNvPicPr>
            <a:picLocks noChangeAspect="1" noChangeArrowheads="1"/>
          </p:cNvPicPr>
          <p:nvPr/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 bwMode="auto">
          <a:xfrm>
            <a:off x="2805113" y="4800600"/>
            <a:ext cx="3533775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4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Feynman integrals, and replace four-dimensional forms by dimensionally-regulated integrals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Retain only integrals which have a cut in the current channel 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“Sum” over channels: when encountering the same integral more than once, retain only one copy</a:t>
            </a:r>
          </a:p>
          <a:p>
            <a:r>
              <a:rPr lang="en-US" dirty="0" smtClean="0"/>
              <a:t>Need additional techniques for terms with no cuts</a:t>
            </a:r>
          </a:p>
          <a:p>
            <a:pPr marL="0" indent="0">
              <a:buNone/>
            </a:pPr>
            <a:r>
              <a:rPr lang="en-US" dirty="0" smtClean="0"/>
              <a:t>Version 1 of the </a:t>
            </a:r>
            <a:r>
              <a:rPr lang="en-US" dirty="0" err="1" smtClean="0"/>
              <a:t>unitarity</a:t>
            </a:r>
            <a:r>
              <a:rPr lang="en-US" dirty="0" smtClean="0"/>
              <a:t> method; used for many calculations in the 1990s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14400" y="3266175"/>
            <a:ext cx="1524002" cy="25336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36879" y="2279966"/>
            <a:ext cx="8126746" cy="824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9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Cancellations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Cannot distinguish collinear gluons from a lone gluon: both appear as a single jet</a:t>
                </a:r>
              </a:p>
              <a:p>
                <a:endParaRPr lang="en-US" dirty="0"/>
              </a:p>
              <a:p>
                <a:r>
                  <a:rPr lang="en-US" dirty="0" smtClean="0"/>
                  <a:t>Must introduce a physical resolution, and sum over all initial and final states within that resolution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Kinoshita–Lee–</a:t>
                </a:r>
                <a:r>
                  <a:rPr lang="en-US" dirty="0" err="1" smtClean="0"/>
                  <a:t>Nauenberg</a:t>
                </a:r>
                <a:r>
                  <a:rPr lang="en-US" dirty="0" smtClean="0"/>
                  <a:t> </a:t>
                </a:r>
                <a:r>
                  <a:rPr lang="en-US" dirty="0"/>
                  <a:t>theorem </a:t>
                </a:r>
                <a:r>
                  <a:rPr lang="en-US" dirty="0" smtClean="0"/>
                  <a:t>guarantees finiteness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In collider physics, jet resolution (“cone” size and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93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&amp; Collinear Safety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quantities are finite</a:t>
            </a:r>
          </a:p>
          <a:p>
            <a:endParaRPr lang="en-US" dirty="0"/>
          </a:p>
          <a:p>
            <a:r>
              <a:rPr lang="en-US" dirty="0"/>
              <a:t>Depend on resolution parameter</a:t>
            </a:r>
          </a:p>
          <a:p>
            <a:endParaRPr lang="en-US" dirty="0"/>
          </a:p>
          <a:p>
            <a:r>
              <a:rPr lang="en-US" dirty="0" smtClean="0"/>
              <a:t>Only holds for suitable (“infrared-safe”) observables in perturbation theory</a:t>
            </a:r>
          </a:p>
          <a:p>
            <a:endParaRPr lang="en-US" dirty="0"/>
          </a:p>
          <a:p>
            <a:r>
              <a:rPr lang="en-US" dirty="0" smtClean="0"/>
              <a:t>Need to require that </a:t>
            </a:r>
            <a:r>
              <a:rPr lang="en-US" sz="2600" b="1" dirty="0" smtClean="0">
                <a:latin typeface="Edwardian Script ITC" pitchFamily="66" charset="0"/>
              </a:rPr>
              <a:t>O</a:t>
            </a:r>
            <a:r>
              <a:rPr lang="en-US" i="1" baseline="-25000" dirty="0">
                <a:latin typeface="Palatino Linotype" pitchFamily="18" charset="0"/>
                <a:sym typeface="Symbol"/>
              </a:rPr>
              <a:t>n</a:t>
            </a:r>
            <a:r>
              <a:rPr lang="en-US" baseline="-25000" dirty="0" smtClean="0">
                <a:latin typeface="Palatino Linotype" pitchFamily="18" charset="0"/>
              </a:rPr>
              <a:t>+1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sz="2600" b="1" dirty="0">
                <a:latin typeface="Edwardian Script ITC" pitchFamily="66" charset="0"/>
                <a:sym typeface="Symbol"/>
              </a:rPr>
              <a:t>O</a:t>
            </a:r>
            <a:r>
              <a:rPr lang="en-US" i="1" baseline="-25000" dirty="0">
                <a:latin typeface="Palatino Linotype" pitchFamily="18" charset="0"/>
                <a:sym typeface="Symbol"/>
              </a:rPr>
              <a:t>n</a:t>
            </a:r>
            <a:r>
              <a:rPr lang="en-US" dirty="0" smtClean="0">
                <a:sym typeface="Symbol"/>
              </a:rPr>
              <a:t> when </a:t>
            </a:r>
          </a:p>
          <a:p>
            <a:pPr lvl="1"/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wo gluons or a quark anti-quark pair become collinear</a:t>
            </a:r>
          </a:p>
          <a:p>
            <a:pPr lvl="1"/>
            <a:r>
              <a:rPr lang="en-US" dirty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gluon becomes soft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infrared-safe observables</a:t>
            </a:r>
          </a:p>
          <a:p>
            <a:pPr lvl="1"/>
            <a:r>
              <a:rPr lang="en-US" dirty="0" smtClean="0"/>
              <a:t>Jet cross sections measured with the (anti-)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algorithm</a:t>
            </a:r>
          </a:p>
          <a:p>
            <a:pPr lvl="1"/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-differential lepton inclusive cross section</a:t>
            </a:r>
          </a:p>
          <a:p>
            <a:endParaRPr lang="en-US" dirty="0" smtClean="0"/>
          </a:p>
          <a:p>
            <a:r>
              <a:rPr lang="en-US" dirty="0" smtClean="0"/>
              <a:t>Examples of flagrantly infrared-unsafe observables</a:t>
            </a:r>
          </a:p>
          <a:p>
            <a:pPr lvl="1"/>
            <a:r>
              <a:rPr lang="en-US" dirty="0" smtClean="0"/>
              <a:t>Charged-multiplicity distribution</a:t>
            </a:r>
          </a:p>
          <a:p>
            <a:pPr lvl="1"/>
            <a:r>
              <a:rPr lang="en-US" dirty="0" smtClean="0"/>
              <a:t>Completely isolated photon cross section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 of more subtly infrared-unsafe observables</a:t>
            </a:r>
          </a:p>
          <a:p>
            <a:pPr lvl="1"/>
            <a:r>
              <a:rPr lang="en-US" dirty="0" smtClean="0"/>
              <a:t>Z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distribution at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CDF JETCLU and D0 midpoint jet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Cancellation of Infrared Singularities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In physical quantities accessible to perturbation theory, they cancel between real-emission contributions and virtual contributions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Quantities which are “infrared-sensitive” (</a:t>
            </a:r>
            <a:r>
              <a:rPr lang="en-US" i="1" dirty="0" smtClean="0">
                <a:sym typeface="Symbol"/>
              </a:rPr>
              <a:t>e.g.</a:t>
            </a:r>
            <a:r>
              <a:rPr lang="en-US" dirty="0" smtClean="0">
                <a:sym typeface="Symbol"/>
              </a:rPr>
              <a:t> charged-track multiplicity) cannot be predicted in perturbation theory, will be sensitive to long-distance (non-</a:t>
            </a:r>
            <a:r>
              <a:rPr lang="en-US" dirty="0" err="1" smtClean="0">
                <a:sym typeface="Symbol"/>
              </a:rPr>
              <a:t>perturbative</a:t>
            </a:r>
            <a:r>
              <a:rPr lang="en-US" dirty="0" smtClean="0">
                <a:sym typeface="Symbol"/>
              </a:rPr>
              <a:t>) physics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Cancellation of Infrared Singularities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does this work in practice?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Want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Can only happen if the singular pieces of both are proportional to the same quantity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 only candidate is the basic tree-level matrix element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Almost magically, this turns out to be true!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76136" y="1543588"/>
            <a:ext cx="6735485" cy="731522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63937" y="3648391"/>
            <a:ext cx="6254125" cy="1491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4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Problems</a:t>
            </a:r>
          </a:p>
          <a:p>
            <a:r>
              <a:rPr lang="en-US" strike="dblStrike" dirty="0" smtClean="0"/>
              <a:t>Diagram-by-Diagram</a:t>
            </a:r>
          </a:p>
          <a:p>
            <a:r>
              <a:rPr lang="en-US" strike="dblStrike" dirty="0" smtClean="0"/>
              <a:t>Massive particles: </a:t>
            </a:r>
            <a:r>
              <a:rPr lang="en-US" strike="dblStrike" dirty="0" err="1" smtClean="0"/>
              <a:t>massless</a:t>
            </a:r>
            <a:r>
              <a:rPr lang="en-US" strike="dblStrike" dirty="0" smtClean="0"/>
              <a:t> particles have divergences</a:t>
            </a:r>
          </a:p>
          <a:p>
            <a:r>
              <a:rPr lang="en-US" strike="dblStrike" dirty="0" smtClean="0"/>
              <a:t>Absorptive (imaginary) parts only</a:t>
            </a:r>
          </a:p>
          <a:p>
            <a:r>
              <a:rPr lang="en-US" strike="dblStrike" dirty="0" smtClean="0"/>
              <a:t>An amplitude has many channels; here we handle only one</a:t>
            </a:r>
          </a:p>
          <a:p>
            <a:r>
              <a:rPr lang="en-US" dirty="0" smtClean="0"/>
              <a:t>Reduction algebra left to do: can’t implement this purely numerically</a:t>
            </a:r>
          </a:p>
          <a:p>
            <a:pPr algn="r">
              <a:buNone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an obstruction to analytic calculations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On-Shell </a:t>
            </a:r>
            <a:r>
              <a:rPr lang="en-US" sz="3200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Formalism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3813048"/>
            <a:ext cx="5238760" cy="7620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383280" y="3749040"/>
            <a:ext cx="609600" cy="533400"/>
          </a:xfrm>
          <a:prstGeom prst="ellipse">
            <a:avLst/>
          </a:prstGeom>
          <a:noFill/>
          <a:ln w="31750">
            <a:solidFill>
              <a:srgbClr val="F0A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3867912" y="3108960"/>
            <a:ext cx="1219200" cy="685800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5029200" y="2761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06640" y="1984248"/>
            <a:ext cx="739775" cy="182880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3108960" y="3785616"/>
            <a:ext cx="304800" cy="533400"/>
          </a:xfrm>
          <a:prstGeom prst="ellipse">
            <a:avLst/>
          </a:prstGeom>
          <a:noFill/>
          <a:ln w="31750">
            <a:solidFill>
              <a:srgbClr val="F0A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3273552" y="4325112"/>
            <a:ext cx="533400" cy="381000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3776472" y="4507992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 in 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 = 4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5751576" y="4251960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4297680" y="3749040"/>
            <a:ext cx="1371600" cy="533400"/>
          </a:xfrm>
          <a:prstGeom prst="ellipse">
            <a:avLst/>
          </a:prstGeom>
          <a:noFill/>
          <a:ln w="31750">
            <a:solidFill>
              <a:srgbClr val="F0A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5458968" y="4197096"/>
            <a:ext cx="304800" cy="228600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2971800" y="3218688"/>
            <a:ext cx="285344" cy="564208"/>
          </a:xfrm>
          <a:prstGeom prst="line">
            <a:avLst/>
          </a:prstGeom>
          <a:noFill/>
          <a:ln w="31750">
            <a:solidFill>
              <a:srgbClr val="F0A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7320" y="2831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Rational function of </a:t>
            </a:r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spinors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2" grpId="0" animBg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  <p:bldP spid="19" grpId="0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Kinematics: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spinor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variables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roperties </a:t>
            </a:r>
            <a:r>
              <a:rPr lang="en-US" dirty="0"/>
              <a:t>of amplitudes </a:t>
            </a:r>
            <a:r>
              <a:rPr lang="en-US" dirty="0" smtClean="0"/>
              <a:t>become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Factorization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on-shell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recursion (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Britto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Cachazo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Feng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Witten)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Unitarity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→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unitarity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method (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Bern, Dixon, Dunbar, DAK,…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Basic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Unitarity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Generalized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Unitarity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Underlying field theory  </a:t>
            </a:r>
            <a:r>
              <a:rPr lang="en-US" dirty="0">
                <a:solidFill>
                  <a:srgbClr val="C00000"/>
                </a:solidFill>
              </a:rPr>
              <a:t>→ integral basis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One-Loop Integrals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What integrals can arise?</a:t>
            </a:r>
          </a:p>
          <a:p>
            <a:r>
              <a:rPr lang="en-US" dirty="0" smtClean="0"/>
              <a:t>In an </a:t>
            </a:r>
            <a:r>
              <a:rPr lang="en-US" i="1" dirty="0" smtClean="0"/>
              <a:t>n</a:t>
            </a:r>
            <a:r>
              <a:rPr lang="en-US" dirty="0" smtClean="0"/>
              <a:t>-gluon amplitude, we get integrals with up to </a:t>
            </a:r>
            <a:r>
              <a:rPr lang="en-US" i="1" dirty="0" smtClean="0"/>
              <a:t>n</a:t>
            </a:r>
            <a:r>
              <a:rPr lang="en-US" dirty="0" smtClean="0"/>
              <a:t> propagators; and up to n powers of the loop momentum (one at each three-vertex)</a:t>
            </a:r>
          </a:p>
          <a:p>
            <a:r>
              <a:rPr lang="en-US" dirty="0" smtClean="0"/>
              <a:t>[In an </a:t>
            </a:r>
            <a:r>
              <a:rPr lang="en-US" i="1" dirty="0" smtClean="0"/>
              <a:t>n</a:t>
            </a:r>
            <a:r>
              <a:rPr lang="en-US" dirty="0" smtClean="0"/>
              <a:t>-graviton amplitude, we get integrals with up to </a:t>
            </a:r>
            <a:r>
              <a:rPr lang="en-US" i="1" dirty="0" smtClean="0"/>
              <a:t>n</a:t>
            </a:r>
            <a:r>
              <a:rPr lang="en-US" dirty="0" smtClean="0"/>
              <a:t> propagators; and up to 2</a:t>
            </a:r>
            <a:r>
              <a:rPr lang="en-US" i="1" dirty="0" smtClean="0"/>
              <a:t>n</a:t>
            </a:r>
            <a:r>
              <a:rPr lang="en-US" dirty="0" smtClean="0"/>
              <a:t> powers of the loop momentum (two at each three-vertex)]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Contracted into external vectors:</a:t>
            </a:r>
            <a:br>
              <a:rPr lang="en-US" dirty="0" smtClean="0"/>
            </a:br>
            <a:r>
              <a:rPr lang="en-US" dirty="0" err="1" smtClean="0"/>
              <a:t>momenta</a:t>
            </a:r>
            <a:r>
              <a:rPr lang="en-US" dirty="0" smtClean="0"/>
              <a:t>, polarization vectors, </a:t>
            </a:r>
            <a:r>
              <a:rPr lang="en-US" dirty="0" err="1" smtClean="0"/>
              <a:t>spinor</a:t>
            </a:r>
            <a:r>
              <a:rPr lang="en-US" dirty="0" smtClean="0"/>
              <a:t> strings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>
          <a:xfrm>
            <a:off x="1219200" y="4648200"/>
            <a:ext cx="5968376" cy="824867"/>
          </a:xfrm>
          <a:prstGeom prst="rect">
            <a:avLst/>
          </a:prstGeom>
          <a:noFill/>
        </p:spPr>
      </p:pic>
      <p:pic>
        <p:nvPicPr>
          <p:cNvPr id="5" name="Content Placeholder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tretch>
            <a:fillRect/>
          </a:stretch>
        </p:blipFill>
        <p:spPr bwMode="auto">
          <a:xfrm>
            <a:off x="6019800" y="5518785"/>
            <a:ext cx="2825119" cy="34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One-Loop Integr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4000" y="0"/>
            <a:ext cx="2680000" cy="23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.5"/>
  <p:tag name="DEFAULTFONTSIZE" val="10"/>
  <p:tag name="DEFAULTWIDTH" val="355"/>
  <p:tag name="DEFAULTHEIGHT" val="2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LIPS{\mathop{\rm LIPS}\nolimits}&#10;\def\spar#1..#2{\langle\!\langle#1\cdots#2\rangle\!\rangle}&#10;\def\tm{\!-\!}&#10;\def\tp{\!+\!}&#10;&#10;\begin{eqnarray}&#10;&amp;&amp;&#10;v^\mu = \sum_{j=1}^4 \omega_j k_j^\mu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60.96016"/>
  <p:tag name="PICTUREFILESIZE" val="67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LIPS{\mathop{\rm LIPS}\nolimits}&#10;\def\spar#1..#2{\langle\!\langle#1\cdots#2\rangle\!\rangle}&#10;\def\tm{\!-\!}&#10;\def\tp{\!+\!}&#10;&#10;\begin{eqnarray}&#10;&amp;&amp;&#10;\int {d^D\ell\over (2\pi)^D}&#10; {\ell\cdot k_2\over\ell^2&#10;  (\ell-k_1)^2 (\ell-K_{12})^2 \cdots (\ell+k_n)^2}&#10;\nonumber\\&#10;&amp;&amp;=&#10;{1\over2}\int {d^D\ell\over (2\pi)^D}&#10; {(\ell-k_1)^2-(\ell-K_{12})^2+s_{12}\over\ell^2&#10;  (\ell-k_1)^2 (\ell-K_{12})^2 \cdots (\ell+k_n)^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07.9604"/>
  <p:tag name="PICTUREFILESIZE" val="380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G\left({p_1,\ldots,p_r\atop q_1,\ldots,q_r}\right) \equiv&#10;\det_{i,j} \left(2 p_i\cdot q_j\right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32.9602"/>
  <p:tag name="PICTUREFILESIZE" val="83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= 0 \mbox{\rm\ if\ } p_i \propto p_j \mbox{\rm\ or\ } q_i \propto q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39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G\left({\ell,1,2,3,4\atop 5,1,2,3,4}\right) = 0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87.00016"/>
  <p:tag name="PICTUREFILESIZE" val="64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G\left({\ell,1,2,3,4\atop \ell,1,2,3,4}\right) = {\cal O}(\epsilon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100.9802"/>
  <p:tag name="PICTUREFILESIZE" val="77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3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20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2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19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1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18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4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def\Disc{\mathop{\rm Disc}}&#10;\begin{document}&#10;\begin{eqnarray*}&#10;&amp;&amp;\Disc_{K^2}\, \mbox{\rm One-Loop\ Amplitude} = \\&#10;&amp;&amp;= \int d\mbox{\rm Phase Space}\;&#10;\left(\mbox{\rm Left Tree Amplitude}\right)\\&#10;&amp;&amp;\hskip 30mm\times&#10;\left(\mbox{\rm Right Tree Amplitude}\right)&#10;\end{eqnarray*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98"/>
  <p:tag name="PICTUREFILESIZE" val="2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\delta^{(+)}\bigl(\ell^2\bigr)\delta^{(+)}\bigl((\ell-k_1)^2\bigr)&#10; \delta^{(+)}\bigl((\ell-K_{12})^2\bigr)&#10;\delta^{(+)}\bigl((\ell-K_{123})^2\bigr)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288"/>
  <p:tag name="PICTUREFILESIZE" val="212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1&#10;\over \ell^2 (\ell-k_1)^2 (\ell-K_{12})^2 (\ell-K_{123})^2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83"/>
  <p:tag name="PICTUREFILESIZE" val="145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-2\ell\cdot k_1+k_1^2 = 0\,,\quad&#10;-2\ell\cdot k_{2}+K_{12}^2-k_1^2 = 0\,,\quad&#10;2\ell\cdot k_4+k_4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22.9806"/>
  <p:tag name="PICTUREFILESIZE" val="110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(\ell-k_1)^2 = 0\,,\quad&#10;(\ell-K_{12})^2 = 0\,,\quad&#10;(\ell+k_4)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5.9606"/>
  <p:tag name="PICTUREFILESIZE" val="85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}2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38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s_{12} = \frac{\xi}2 \sand1.2.4&#10; \stackrel{m_2^2=0}{=} \frac{\xi}2 \spa1.2\spb2.4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56"/>
  <p:tag name="PICTUREFILESIZE" val="81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-\frac{\spb1.2}{2\spb2.4}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49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'}2 \sand4.{\mu}.1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39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(${\rm Poly_2}(z_0) = a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30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\oint_{C(z_0)} \hskip -2mm dz\; \frac{{\rm Poly}_1(z)}{{\rm Poly}_2(z)-a}&#10;= \frac{{\rm Poly}_1(z_0)}{{\rm Poly}_2'(z_0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127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\frac{d^4\ell}{(2\pi)^4}\;{i\over\ell^2} A_L {i\over(\ell-K)^2} A_R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18.9802"/>
  <p:tag name="PICTUREFILESIZE" val="80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dz\; {\rm Poly_1}(z)\delta({\rm Poly}_2(z)-a)&#10;\equiv \oint_{C(z_0)} \hskip -2mm dz\;&#10;\frac{{\rm Poly}_1(z)}{{\rm Poly}_2(z)-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0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0 = I_4[\varepsilon(\ell,k_1,k_2,k_4)]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40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Cont = a_1 \Cont_1 + a_2 \Cont_2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25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int_{\Cont} d^4\ell\; \frac{\varepsilon(\ell,k_1,k_2,k_4)}&#10;                            {\ell^2 (\ell-k_1)^2 (\ell-K_{12})^2&#10;                             (\ell+k_4)^2}&#10;= (a_1 - a_2) {f(k_1,k_2,k_4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77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usenames]{color}\pagestyle{empty}&#10;\begin{document}&#10;&#10;$$&#10;{\rm Amplitude} = \sum_{j\in{\rm Basis}} c_j\, {\rm Int}_j + {\rm Rational}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65"/>
  <p:tag name="PICTUREFILESIZE" val="213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mbox{\rm LHS} &amp;=&amp; \mbox{\rm Jacobian}\times\sum_{\mbox{\tiny\rm solutions}}&#10;\sum_{{\mbox{\tiny\rm species}\atop\mbox{\tiny\rm helicities}}}&#10;A_A^{\rm tree}&#10;A_B^{\rm tree}&#10;A_C^{\rm tree}&#10;A_D^{\rm tree}\\&#10;\mbox{\rm RHS} &amp;=&amp; \mbox{coefficient} \times\mbox{\rm Jacobian}&#10;\times\mbox{\rm \#solutions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41.9805"/>
  <p:tag name="PICTUREFILESIZE" val="191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{\small\rm\#\,solutions}&#10;\sum_{\mbox{\tiny\rm solution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22.9605"/>
  <p:tag name="PICTUREFILESIZE" val="113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solution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98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{\mathop{\rm Gr}\nolimits}&#10;\def\Tr{\mathop{\rm Tr}\nolimits}&#10;&#10;\begin{eqnarray}&#10;&amp;&amp;\Gr_{n;1}(1) = N_c \Tr(T^{a_1}\cdots T^{a_n})&#10;\nonumber\\&#10;&amp;&amp;\Gr_{n;c}(1) = \Tr(T^{a_1}\cdots T^{a_{c-1}})&#10;\Tr(T^{a_c}\cdots T^{a_n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189.0004"/>
  <p:tag name="PICTUREFILESIZE" val="182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{\mathop{\rm Gr}\nolimits}&#10;&#10;\begin{eqnarray}&#10;&amp;&amp;{\cal A}_n^{\rm1\mbox{-}loop}(&#10;\{\lambda_i,\tilde\lambda_i,\pm_i,a_i\})&#10;= \nonumber\\&#10;&amp;&amp;\hskip 5mm g^n \sum_{J=0,{1\over2},1} n_J&#10;\sum_{c=1}^{\lfloor n/2\rfloor+1}&#10;\sum_{\sigma\in S_n/S_{n;c}}&#10;\Gr_{n;c}(\sigma) A^{[J]}_{n;c}(\sigma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213.0005"/>
  <p:tag name="PICTUREFILESIZE" val="285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D = 4-2\epsilon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48.00008"/>
  <p:tag name="PICTUREFILESIZE" val="13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usenames]{color}\pagestyle{empty}&#10;\begin{document}&#10;&#10;$$&#10;{\rm Amplitude} = \sum_{j\in{\rm Basis}} c_j\, {\rm Int}_j + {\rm Rational}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65"/>
  <p:tag name="PICTUREFILESIZE" val="213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\def\tlambda{\tilde\lambda}&#10;$$&#10;\begin{array}{rll}&#10;\mbox{MHV:}&amp;&#10;\displaystyle A_3(1^-,2^-,3^+) = \frac{i\spa1.2^3}{\spa2.3\spa3.1},&amp;&#10;\quad\, \spb1.2=\spb2.3=\spb3.1 = 0\\&#10;&amp; &amp;\quad\tlambda_1 \propto\tlambda_2\propto\tlambda_3\\&#10;{\overline{\rm{MHV}}}:&amp;&#10;\displaystyle A_3(1^+,2^+,3^-) = -\frac{i\spb1.2^3}{\spb2.3\spb3.1},&amp;&#10;\quad\, \spa1.2=\spa2.3=\spa3.1 = 0\\&#10;&amp; &amp;\quad\lambda_1 \propto\lambda_2\propto\lambda_3\\&#10;\end{array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91.0006"/>
  <p:tag name="PICTUREFILESIZE" val="300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A_3(1^+,2^+,3^+) = A_3(1^-,2^-,3^-) = 0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59.0003"/>
  <p:tag name="PICTUREFILESIZE" val="57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begin{array}{cc}&#10;\sigma_1 &amp;\sigma_2\\&#10;-&amp;-\\&#10;-&amp;+\\&#10;+&amp;-\\&#10;+&amp;+&#10;\end{array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127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rightarrow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rightarrow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0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rightarrow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non-vanishing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0.00016"/>
  <p:tag name="PICTUREFILESIZE" val="21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&amp;&amp;\lambda_3 \propto \lambda_{\ell_3} \propto \lambda_{\ell_4}\\&#10;&amp;&amp;\lambda_4 \propto \lambda_{\ell_4} \propto \lambda_{\ell_5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3.00016"/>
  <p:tag name="PICTUREFILESIZE" val="58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lambda_3 \not\propto \lambda_4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3.00008"/>
  <p:tag name="PICTUREFILESIZE" val="18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\frac{d^4\ell}{(2\pi)^4} &#10;\frac{i}{\ell^2} A_L \frac{i}{(\ell-K)^2} A_R&#10;\longrightarrow \int \frac{d^D\ell}{(2\pi)^D} &#10;\frac{i}{\ell^2} A_L \frac{i}{(\ell-K)^2} A_R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5.9606"/>
  <p:tag name="PICTUREFILESIZE" val="134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\ell_4^2 = 0\,;\hskip 2mm&#10;\ell_3^2 = (\ell_4+k_3)^2 = 0\,;\hskip 2mm&#10;\ell_5^2 = (\ell_4-k_4)^2 = 0\,;\hskip 2mm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20.9805"/>
  <p:tag name="PICTUREFILESIZE" val="86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\ell_4^\mu = {\textstyle\frac12}{\xi_4} \sand3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7.96016"/>
  <p:tag name="PICTUREFILESIZE" val="41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\ell_1^2 = (\ell_4-K_{45})^2 = 0 = s_{45} - \xi_4\sand3.5.4&#10;\Longrightarrow \xi_4 = \frac{\spa4.5}{\spa3.5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2.0005"/>
  <p:tag name="PICTUREFILESIZE" val="1209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begin{array}{ll}&#10;\ketp{\ell_1} = \ketp5\,, &amp;&#10;\ketm{\ell_1} = -\frac{\spa3.4}{\spa3.5}\ketm4-\ketm5\,,\\&#10;\ketp{\ell_3} = \ketp3\,, &amp;&#10;\ketm{\ell_3} = \frac{\spa4.5}{\spa3.5}\ketm4+\ketm3\,,\\&#10;\ketp{\ell_4} = \frac{\spa4.5}{\spa3.5}\ketp3\,, &amp;&#10;\ketm{\ell_4} = \ketm4\,,\\&#10;\ketp{\ell_5} = \ketp5\,, &amp;&#10;\ketm{\ell_5} = -\frac{\spa3.4}{\spa3.5}\ketm4\,.&#10;\end{array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6.9804"/>
  <p:tag name="PICTUREFILESIZE" val="269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c_{12} &amp;=&amp; {\textstyle\frac12} &#10;  A_4^{\rm tree}(-\ell_1^+,1^-,2^-,\ell_3^+)&#10;  A_3^{\rm tree}(-\ell_3^-,3^+,\ell_4^+)\\&#10;&amp;&amp;\hskip 5mm\times&#10;  A_3^{\rm tree}(-\ell_4^-,4^+,\ell_5^-) &#10;  A_3^{\rm tree}(-\ell_5^+,5^+,\ell_1^-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19.9605"/>
  <p:tag name="PICTUREFILESIZE" val="164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 &amp;=&amp; {\frac12} &#10;  \frac{\spa1.2^3}{\spa2.{\ell_3}\spa{\ell_3}.{(-\ell_1)}&#10;                   \spa{(-\ell_1)}.1}\,&#10;  \frac{\spb3.{\ell_4}^3}{\spb{\ell_4}.{(-\ell_3)}&#10;                          \spb{(-\ell_3)}.3}\\&#10;&amp;&amp;\hskip 5mm\times&#10;  \frac{\spa{\ell_5}.{(-\ell_4)}^3}{\spa4.{\ell_5}\spa{(-\ell_4)}.4}&#10;  \frac{\spb{(-\ell_5)}.5^3}{\spb5.{\ell_1}\spb{\ell_1}.{(-\ell_5)}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16.0005"/>
  <p:tag name="PICTUREFILESIZE" val="245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 &amp;=&amp; {\frac12} &#10;  \frac{\spa1.2^3}{\spa2.{3}\spa{3}.{5}&#10;                   \spa{5}.1}\,&#10;  \frac{\spb3.{4}^3\spa3.5}{\spb{4}.{3}&#10;                          \spb4.3\spa4.5}\\&#10;&amp;&amp;\hskip 5mm\times&#10;  \frac{\spa{5}.{4}^3\spa3.5}{\spa4.{5}\spa{3}.4\spa4.5&#10;            \vphantom{\spa3.5^3}}&#10;  \frac{(-1)\spb{4}.5^3\spa3.4^3\spa3.5^2}&#10;       {\spa3.5^3(-1)\spb5.{4}\spb{5}.{4}\spa3.4^2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16.0005"/>
  <p:tag name="PICTUREFILESIZE" val="272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 &amp;=&amp; -{\frac12} &#10;  \frac{\spa1.2^3 \spa3.4\spb3.{4}\spa4.5\spb{4}.5}{\spa2.{3}\spa3.4\spa4.5\spa{5}.1}\\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38.0003"/>
  <p:tag name="PICTUREFILESIZE" val="1025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 &amp;=&amp; i{\frac{s_{34} s_{45}}2} A_5^{\rm tree}(1^-,2^-,3^+,4^+,5^+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53.9603"/>
  <p:tag name="PICTUREFILESIZE" val="679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&#10;\begin{eqnarray}&#10;&amp;&amp;\spa{\ell_1}.{c_1} = 0 = \spa{\ell_4}.{c_1},&#10;\nonumber\\&#10;&amp;&amp;\spa{\ell_2}.{c_2} = 0 = \spa{\ell_3}.{c_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89"/>
  <p:tag name="PICTUREFILESIZE" val="101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usenames]{color}\pagestyle{empty}&#10;\begin{document}&#10;&#10;$$&#10;{\rm Amplitude} = \sum_{j\in{\rm Basis}} c_j\, {\rm Int}_j + {\rm Rational}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65"/>
  <p:tag name="PICTUREFILESIZE" val="2138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par#1..#2{\langle\!\langle#1\cdots#2\rangle\!\rangle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 \rangle}&#10;\def\ellsl{\mathslashed{\ell}}&#10;&#10;\begin{eqnarray}&#10;&amp;&amp;{\textstyle {1\over2}}A_3((-\ell_4)^+,c_1^+,\ell_1^-)&#10;A((-\ell_1)^+,c_1\!+\!1,\ldots,i^-,\ldots,j^-,\ldots,c_2\!-\!1,\ell_2^+)&#10;\nonumber\\&#10;&amp;&amp;\times A_3((-\ell_2)^-,c_2^+,\ell_3^+)&#10;A((-\ell_3)^-,c_2\!+\!1,\ldots,c_1\!-\!1,\ell_4^-)&#10;\nonumber\\&#10;&amp;&amp; = {1\over2}\biggl({\spb{\ell_4}.{c_1}^3\over\spb{c_1}.{\ell_1}\spb{\ell_1}.{\ell_4}}\biggr)&#10;\biggl({\spa{i}.j^4\over\spa{\ell_1}.{(c_1\!+\!1)}\spar{(c_1\!+\!1)}..{(c_2\!-\!1)}&#10;             \spa{(c_2\!-\!1)}.{\ell_2}\spa{\ell_2}.{\ell_1}}\biggr)&#10;\nonumber\\&#10;&amp;&amp; \hskip 4mm\times &#10;\biggl({\spb{c_2}.{\ell_3}^3\over\spb{\ell_2}.{c_2}\spb{\ell_3}.{\ell_2}}\biggr)&#10;\biggl({\spa{\ell_4}.{\ell_3}^3\over\spa{\ell_3}.{(c_2\!+\!1)}\spar{(c_2\!+\!1)}..{(c_1\!-\!1)}&#10;             \spa{(c_1\!-\!1)}.{\ell_4}}\biggr)&#10;\nonumber\\&#10;&amp;&amp; = {1\over2} A_n^{\rm tree}(1^+,\ldots,i^-,\ldots,j^-,\ldots,n^+)&#10;\nonumber\\&#10;&amp;&amp;\hskip 4mm\times&#10;{\spa{(c_1\!-\!1)}.{c_1}\spa{c_1}.{(c_1\!+\!1)}&#10; \spa{(c_2\!-\!1)}.{c_2}\spa{c_2}.{(c_2\!+\!1)}&#10;\over \spa{(c_1\!-\!1)}.{\ell_4}\spa{\ell_1}.{(c_1\!+\!1)}&#10;      \spa{(c_2\!-\!1)}.{\ell_2}\spa{\ell_3}.{(c_2\!+\!1)}}&#10;\nonumber\\&#10;&amp;&amp;\hskip 4mm\times&#10;{\sandpm{c_1}.{\ellsl_4\ellsl_3}.{c_2}^3&#10; \over \sandpm{c_1}.{\ellsl_1\ellsl_2}.{c_2}\spb{\ell_1}.{\ell_4}\spb{\ell_2}.{\ell_3} }&#10;\nonumber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318"/>
  <p:tag name="PICTUREFILESIZE" val="14118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par#1..#2{\langle\!\langle#1\cdots#2\rangle\!\rangle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 \rangle}&#10;\def\ellsl{\mathslashed{\ell}}&#10;&#10;\begin{eqnarray}&#10;\sandpm{c_1}.{\ellsl_4\ellsl_3}.{c_2} &amp;=&amp;&#10;\sandpm{c_1}.{\ellsl_1\ellsl_2}.{c_2}\nonumber\\&#10;{\spa{(c_1\!-\!1)}.{c_1}&#10;\over \spa{(c_1\!-\!1)}.{\ell_4}\spb{\ell_1}.{\ell_4}}&#10;&amp;=&amp;&#10;{1 \over \spb{\ell_1}.{c_1}}&#10;\nonumber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71"/>
  <p:tag name="PICTUREFILESIZE" val="230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par#1..#2{\langle\!\langle#1\cdots#2\rangle\!\rangle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 \rangle}&#10;\def\ellsl{\mathslashed{\ell}}&#10;\def\Tr{\mathop{\rm Tr}\nolimits}&#10;&#10;\begin{eqnarray}&#10;&amp;&amp; {1\over2}A_n^{\rm tree}(1^+,\ldots,i^-,\ldots,j^-,\ldots,n^+)&#10;%\nonumber\\&#10;%&amp;&amp;\hskip 4mm\times&#10;{\sandpm{c_1}.{\ellsl_4\ellsl_3}.{c_2}^2 \spb{\ell_1}.{\ell_4}\spb{\ell_2}.{\ell_3}&#10; \over \spb{c_1}.{\ell_1}\spb{c_1}.{\ell_4}\spb{\ell_3}.{c_2}\spb{\ell_2}.{c_2} }&#10;\nonumber\\&#10;&amp;&amp;= {1\over2} A_n^{\rm tree}(1^+,\ldots,i^-,\ldots,j^-,\ldots,n^+)&#10;\spb{\ell_1}.{\ell_4}\spa{\ell_4}.{\ell_3}\spb{\ell_3}.{\ell_2}\spa{\ell_2}.{\ell_1}&#10;\vphantom{{1\over2}}\nonumber\\&#10;&amp;&amp;= A_n^{\rm tree}(1^+,\ldots,i^-,\ldots,j^-,\ldots,n^+)&#10;\nonumber\\&#10;&amp;&amp;\hskip 6mm\times&#10;\sand{c_1}.{\ell_1+\ell_2}.{c_2}\sand{c_2}.{\ell_3+\ell_4}.{c_1}&#10;\nonumber\\&#10;&amp;&amp;= -A_n^{\rm tree}(1^+,\ldots,i^-,\ldots,j^-,\ldots,n^+)&#10;\nonumber\\&#10;&amp;&amp;\hskip 6mm\times&#10;\sand{c_1}.{K_{(c_1+1)\cdots(c_2-1)}}.{c_2}\sand{c_2}.{K_{(c_1+1)\cdots(c_2-1)}}.{c_1}&#10;\nonumber\\&#10;&amp;&amp;= {1\over2}A_n^{\rm tree}(1^+,\ldots,i^-,\ldots,j^-,\ldots,n^+)&#10;\bigl(m_1^2 m_3^2 - s t\bigr)&#10;\vphantom{{1\over2}}\nonumber&#10;\end{eqnarray}&#10;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75"/>
  <p:tag name="PICTUREFILESIZE" val="9970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&amp;&amp; -A^{\rm tree}(1^+,\ldots,i^-,\ldots,j^-,\ldots,n^+)&#10;\nonumber\\&#10;&amp;&amp;\hskip 6mm\times \hskip -3mm\sum_{\rm easy\!\ 2\!\ mass} {\rm Box} \cdot {\textstyle {1\over2}}&#10;(\hbox{\rm its denominator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196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$$&#10;{\rm coeff} = {1 \over 2\pi i} \oint {d t \over t} \, &#10;\hphantom{A_1 A_2 A_3}(t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8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124"/>
  <p:tag name="PICTUREFILESIZE" val="884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\begin{eqnarray}&#10;\frac{1}{(l-K)^2} = \frac{t}{(t-t_+)(t-t_-)}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120.9602"/>
  <p:tag name="PICTUREFILESIZE" val="805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\def\Inf{\mathop{\rm Inf}\nolimits}&#10;&#10;$$&#10;\lim_{t\rightarrow\infty} \bigl([\Inf f](t)- f(t)\bigr) = 0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112.9802"/>
  <p:tag name="PICTUREFILESIZE" val="86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\def\Inf{\mathop{\rm Inf}\nolimits}&#10;\def\Res{\mathop{\rm Res}}&#10;&#10;\begin{eqnarray}&#10;&amp;&amp;\int {d^4 l\over (2\pi)^4}\,\prod_{j=1}^3&#10;(2\pi)\delta(\ell_j^2)\, A_1 A_2 A_3&#10;\nonumber\\&#10;&amp;=&amp; \int_C {dt\over (2\pi) \gamma t}&#10;\biggl(&#10;[\Inf_t A_1 A_2 A_3](t) + \sum_{{\rm poles}\,j}&#10; {\Res_{t=t_j} A_1 A_2 A_3\over t-t_j}&#10;\biggr)&#10;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253.9805"/>
  <p:tag name="PICTUREFILESIZE" val="420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\def\Inf{\mathop{\rm Inf}\nolimits}&#10;\def\Res{\mathop{\rm Res}}&#10;&#10;\begin{eqnarray}&#10;-[\Inf_t A_1 A_2 A_3](t)|_{t=0}&#10;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256"/>
  <p:tag name="ORIGWIDTH" val="93.96016"/>
  <p:tag name="PICTUREFILESIZE" val="69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A_L(t) A_R(t) A_C(t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75.00016"/>
  <p:tag name="PICTUREFILESIZE" val="36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LIPS{\mathop{\rm LIPS}\nolimits}&#10;\def\spar#1..#2{\langle\!\langle#1\cdots#2\rangle\!\rangle}&#10;\def\tm{\!-\!}&#10;\def\tp{\!+\!}&#10;&#10;\begin{eqnarray}&#10;&amp;&amp;&#10;\int {d^D\ell\over (2\pi)^D}&#10; {\ell^{\mu_1}\cdots \ell^{\mu_j}\over\ell^2&#10;  (\ell-k_1)^2 (\ell-K_{12})^2 \cdots (\ell+k_n)^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87.9804"/>
  <p:tag name="PICTUREFILESIZE" val="1670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\def\ketn#1{%&#10;\left|\smash{#1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def\Kflat{{K^\flat}}&#10;\def\Kflatp{{K^{\flat,+}}}&#10;\def\Kflatm{{K^{\flat,-}}}&#10;&#10;\begin{eqnarray*}&#10;\begin{array}{ll}&#10;\ketp{\ell_1} = t \ketp1\,,&amp;&#10;\ketm{\ell_1} = \frac{\xi}{t} \ketm1 + \ketn{\Kflatp}\,,\\&#10;\ketp{\ell_2} = t \ketp1 - \ketn{\Kflatp}&amp;&#10;\ketm{\ell_2} = \ketn{\Kflatm}\,,\\&#10;\ketp{\ell_3} = t\ketp1\,,&amp;&#10;\ketm{\ell_3} = \frac{\xi+1}{t} \ketm1 + \ketn{\Kflatm}\,.&#10;\end{array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16.9605"/>
  <p:tag name="PICTUREFILESIZE" val="176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K^\flat = K_{2\cdots c_2} - \frac{K_{2\cdots c_2}^2}{2 K_{2\cdots c_2}\cdot k_1} k_1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7"/>
  <p:tag name="PICTUREFILESIZE" val="144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\def\ketn#1{%&#10;\left|\smash{#1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def\Kflat{{K^\flat}}&#10;\def\Kflatp{{K^{\flat,+}}}&#10;\def\Kflatm{{K^{\flat,-}}}&#10;&#10;\begin{eqnarray*}&#10;A_L(t) = \frac{\spb{\ell_3}.1^3}&#10;              {\spb{\ell_3}.{\ell_1}\spb{\ell_1}.1}&#10;       \sim 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5.0002"/>
  <p:tag name="PICTUREFILESIZE" val="56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\def\ketn#1{%&#10;\left|\smash{#1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def\Kflat{{K^\flat}}&#10;\def\Kflatp{{K^{\flat,+}}}&#10;\def\Kflatm{{K^{\flat,-}}}&#10;&#10;\begin{eqnarray*}&#10;%\spa{\ell_3}.1 = \spa{\ell_3}.{\ell_1} = \spa{\ell_1}.1 = 0\,,\\&#10;\spb{\ell_3}.1 \sim t^0\,,&#10;\spb{\ell_3}.{\ell_1} \sim t^{-1}\,,&#10;\spb{\ell_1}.1 \sim t^0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544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\def\ketn#1{%&#10;\left|\smash{#1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def\Kflat{{K^\flat}}&#10;\def\Kflatp{{K^{\flat,+}}}&#10;\def\Kflatm{{K^{\flat,-}}}&#10;&#10;\begin{eqnarray*}&#10;A_R(t) = \frac{\spa{\ell_2}.{\ell_3}^3}&#10;              {\spa{\ell_2}.{(c_2\!+\!1)} \spar{(c_2\!+\!1)}..n&#10;               \spa{n}.{\ell_3}}&#10;       \sim 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6.9804"/>
  <p:tag name="PICTUREFILESIZE" val="116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\def\ketn#1{%&#10;\left|\smash{#1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def\Kflat{{K^\flat}}&#10;\def\Kflatp{{K^{\flat,+}}}&#10;\def\Kflatm{{K^{\flat,-}}}&#10;&#10;\begin{eqnarray*}&#10;\spa{\ell_2}.{\ell_3} \sim t\,,&#10;\spa{\ell_2}.{(c_2\!+\!1)} \sim t\,,&#10;\spa{\ell_3}.n \sim 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2.0003"/>
  <p:tag name="PICTUREFILESIZE" val="75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\def\ketn#1{%&#10;\left|\smash{#1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def\Kflat{{K^\flat}}&#10;\def\Kflatp{{K^{\flat,+}}}&#10;\def\Kflatm{{K^{\flat,-}}}&#10;&#10;\begin{eqnarray*}&#10;\spa{\ell_1}.{2} \sim t\,,&#10;\spa{\ell_2}.{c_2} \sim t\,,&#10;\spa{\ell_1}.{\ell_2} \sim 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63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Inf{\mathop{\rm Inf}\nolimits}&#10;$$&#10;A_L(t) A_R(t) A_C(t) \sim t^{-1}&#10;\Longrightarrow \Inf|_{t^0} = 0&#10;\Longrightarrow c_{\rm tri} = 0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20.9805"/>
  <p:tag name="PICTUREFILESIZE" val="764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\def\ketn#1{%&#10;\left|\smash{#1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def\Kflat{{K^\flat}}&#10;\def\Kflatp{{K^{\flat,+}}}&#10;\def\Kflatm{{K^{\flat,-}}}&#10;&#10;\begin{eqnarray*}&#10;A_C(t) = \frac{\spa{i}.j^4}&#10;              {\spa{\ell_1}.{\ell_2}\spa{\ell_1}.2&#10;               \spar2..{c_2}&#10;               \spa{c_2}.{\ell_2}}&#10;       \sim t^{-3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0.9804"/>
  <p:tag name="PICTUREFILESIZE" val="106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e{\epsilon}&#10;\def\spacer{\hskip 20mm}&#10;\def\Li{\mathop{\rm Li}\nolimits}&#10;\begin{eqnarray}&#10;&amp;&amp;{c_\Gamma(\e)\over s t - m_2^2 m_4^2} \Biggl\{&#10;{2\over\e^2}\biggl[(-s)^{-\e}+(-t)^{-\e}&#10;-(-m_2^2)^{-\e}-(-m_4^2)^{-\e}\biggr]&#10;\nonumber\\&#10;&amp;&amp;\spacer&#10;-2 \Li_2\biggl(1 - {m_2^2\over s}\biggr)&#10;-2 \Li_2\biggl(1 - {m_2^2\over t}\biggr)&#10;\nonumber\\&#10;&amp;&amp;\spacer&#10;-2 \Li_2\biggl(1 - {m_4^2\over s}\biggr)&#10;-2 \Li_2\biggl(1 - {m_4^2\over t}\biggr)&#10;\nonumber\\&#10;&amp;&amp;\spacer&#10;+2 \Li_2\biggl(1 - {m_2^2 m_4^2\over s t}\biggr)&#10;-\ln^2 \biggl({s\over t}\biggr)&#10;\Biggr\} +{\cal O}(\e)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638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LIPS{\mathop{\rm LIPS}\nolimits}&#10;\def\spar#1..#2{\langle\!\langle#1\cdots#2\rangle\!\rangle}&#10;\def\tm{\!-\!}&#10;\def\tp{\!+\!}&#10;&#10;$$&#10;K_{i\cdots j} = k_i+\cdots+ k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88.98016"/>
  <p:tag name="PICTUREFILESIZE" val="47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D\ell\over (2\pi)^D}\;&#10;{1\over \ell^2 (\ell-k_1)^2 (\ell-K_{12})^2 (\ell-K_{123})^2}=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0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197"/>
  <p:tag name="PICTUREFILESIZE" val="149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&#10;\pagestyle{empty}&#10;\begin{document}&#10;\def\Li{\mathop{\rm Li}\nolimits}&#10;\color{Yellow}&#10;Dilogarithm $\displaystyle&#10;\Li_2(x) = -\int_0^x dt\;{\ln (1-t)\over t}&#10;= \int_0^x \frac{dt}{t} \int_{1-t}^1 \frac{du}{u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3"/>
  <p:tag name="BOXHEIGHT" val="330"/>
  <p:tag name="BOXFONT" val="10"/>
  <p:tag name="BOXWRAP" val="False"/>
  <p:tag name="WORKAROUNDTRANSPARENCYBUG" val="False"/>
  <p:tag name="ALLOWFONTSUBSTITUTION" val="False"/>
  <p:tag name="BITMAPFORMAT" val="png256"/>
  <p:tag name="ORIGWIDTH" val="249.0005"/>
  <p:tag name="PICTUREFILESIZE" val="205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\def\Tran{\mathop{\rm Tran}\nolimits}&#10;\def\Li{\mathop{\rm Li}\nolimits}&#10;&#10;\begin{eqnarray}&#10;\Tran[\ln] &amp;=&amp; \Tran[\pi] = 1\nonumber\\&#10;\Tran[\Li_n] &amp;=&amp; n\nonumber&#10;\end{eqnarray}&#10;\vskip -8mm&#10;\begin{eqnarray}&#10;\Tran\biggl[\sum_{0&lt;j_1&lt;j_2&lt;\cdots&lt;j_m}^\infty&#10;  {x_i^{j_i}\over j_1^{n_1} j_2^{n_2}\cdots j_m^{n_m}}&#10;\biggr]&#10; &amp;=&amp; n_1+\cdots +n_m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71"/>
  <p:tag name="BOXHEIGHT" val="382"/>
  <p:tag name="BOXFONT" val="10"/>
  <p:tag name="BOXWRAP" val="False"/>
  <p:tag name="WORKAROUNDTRANSPARENCYBUG" val="False"/>
  <p:tag name="ALLOWFONTSUBSTITUTION" val="False"/>
  <p:tag name="BITMAPFORMAT" val="png256"/>
  <p:tag name="ORIGWIDTH" val="243.0005"/>
  <p:tag name="PICTUREFILESIZE" val="3079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&#10;\pagestyle{empty}&#10;\begin{document}&#10;\def\Li{\mathop{\rm Li}\nolimits}&#10;$$&#10;\Li_2(x) = \sum_{n=1}^\infty {x^n\over n^2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3"/>
  <p:tag name="BOXHEIGHT" val="330"/>
  <p:tag name="BOXFONT" val="10"/>
  <p:tag name="BOXWRAP" val="False"/>
  <p:tag name="WORKAROUNDTRANSPARENCYBUG" val="False"/>
  <p:tag name="ALLOWFONTSUBSTITUTION" val="False"/>
  <p:tag name="BITMAPFORMAT" val="png256"/>
  <p:tag name="ORIGWIDTH" val="69.96016"/>
  <p:tag name="PICTUREFILESIZE" val="79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e{\epsilon}&#10;\def\spacer{\hskip 20mm}&#10;\def\Li{\mathop{\rm Li}\nolimits}&#10;\begin{eqnarray}&#10;&amp;&amp;{c_\Gamma(\e)\over s t - m_2^2 m_4^2} \Biggl\{&#10;{2\over\e^2}\biggl[(-s)^{-\e}+(-t)^{-\e}&#10;-(-m_2^2)^{-\e}-(-m_4^2)^{-\e}\biggr]&#10;\nonumber\\&#10;&amp;&amp;\spacer&#10;-2 \Li_2\biggl(1 - {m_2^2\over s}\biggr)&#10;-2 \Li_2\biggl(1 - {m_2^2\over t}\biggr)&#10;\nonumber\\&#10;&amp;&amp;\spacer&#10;-2 \Li_2\biggl(1 - {m_4^2\over s}\biggr)&#10;-2 \Li_2\biggl(1 - {m_4^2\over t}\biggr)&#10;\nonumber\\&#10;&amp;&amp;\spacer&#10;+2 \Li_2\biggl(1 - {m_2^2 m_4^2\over s t}\biggr)&#10;-\ln^2 \biggl({s\over t}\biggr)&#10;\Biggr\} +{\cal O}(\e)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638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D\ell\over (2\pi)^D}\;&#10;{1\over \ell^2 (\ell-k_1)^2 (\ell-K_{12})^2 (\ell-K_{123})^2}=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0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197"/>
  <p:tag name="PICTUREFILESIZE" val="149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&#10;\pagestyle{empty}&#10;\begin{document}&#10;\def\Li{\mathop{\rm Li}\nolimits}&#10;\color{Yellow}&#10;Dilogarithm $\displaystyle&#10;\Li_2(x) = -\int_0^x dt\;{\ln (1-t)\over t}&#10;= -\int_0^x \frac{dt}{t} \int_{1-t}^1 \frac{du}{u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3"/>
  <p:tag name="BOXHEIGHT" val="330"/>
  <p:tag name="BOXFONT" val="10"/>
  <p:tag name="BOXWRAP" val="False"/>
  <p:tag name="WORKAROUNDTRANSPARENCYBUG" val="False"/>
  <p:tag name="ALLOWFONTSUBSTITUTION" val="False"/>
  <p:tag name="BITMAPFORMAT" val="png256"/>
  <p:tag name="ORIGWIDTH" val="258.0005"/>
  <p:tag name="PICTUREFILESIZE" val="2068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&amp;&amp;\mbox{\rm spurious singularity}\\&#10;&amp;&amp; s t - m_2^2 m_4^2 =\\&#10;&amp;&amp;\hskip 2mm -\sand1.{K_2}.3\sand3.{K_4}.1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27.9802"/>
  <p:tag name="PICTUREFILESIZE" val="122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{\rm Virtual} - \int_{\rm unobserved} d{\rm LIPS}\; {\rm Real\mbox{-}Emission} = {\rm Finite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20.9805"/>
  <p:tag name="PICTUREFILESIZE" val="896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ingular{\mathop{\rm Singular}\nolimits}&#10;\begin{eqnarray*}&#10;\Singular\Bigl(A_n^{1\mbox{-}\rm loop}\Bigr) &amp;\propto&amp; A_n^{\rm tree}\\&#10;\Singular\biggl(\int_{\rm unobs} d{\rm LIPS} |A_{n+1}^{\rm tree}|^2\biggr)&#10;   &amp;\propto&amp; |A_n^{\rm tree}|^2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6.9804"/>
  <p:tag name="PICTUREFILESIZE" val="170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LIPS{\mathop{\rm LIPS}\nolimits}&#10;\def\spar#1..#2{\langle\!\langle#1\cdots#2\rangle\!\rangle}&#10;\def\tm{\!-\!}&#10;\def\tp{\!+\!}&#10;&#10;\begin{eqnarray}&#10;&amp;&amp;&#10;\int {d^D\ell\over (2\pi)^D}&#10; {\ell\cdot v_1\cdots \ell\cdot v_j\over\ell^2&#10;  (\ell-k_1)^2 (\ell-K_{12})^2 \cdots (\ell+k_n)^2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87.9804"/>
  <p:tag name="PICTUREFILESIZE" val="169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12601</TotalTime>
  <Words>1578</Words>
  <Application>Microsoft Office PowerPoint</Application>
  <PresentationFormat>On-screen Show (4:3)</PresentationFormat>
  <Paragraphs>412</Paragraphs>
  <Slides>54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On-Shell Methods  in Quantum Field Theory</vt:lpstr>
      <vt:lpstr>Review of Lecture II</vt:lpstr>
      <vt:lpstr>First Steps</vt:lpstr>
      <vt:lpstr>PowerPoint Presentation</vt:lpstr>
      <vt:lpstr>Next Steps</vt:lpstr>
      <vt:lpstr>PowerPoint Presentation</vt:lpstr>
      <vt:lpstr>On-Shell Methods</vt:lpstr>
      <vt:lpstr>On-Shell Methods</vt:lpstr>
      <vt:lpstr>One-Loop Integrals</vt:lpstr>
      <vt:lpstr>One-Loop Integrals</vt:lpstr>
      <vt:lpstr>PowerPoint Presentation</vt:lpstr>
      <vt:lpstr>PowerPoint Presentation</vt:lpstr>
      <vt:lpstr>PowerPoint Presentation</vt:lpstr>
      <vt:lpstr>Integral Basis</vt:lpstr>
      <vt:lpstr>PowerPoint Presentation</vt:lpstr>
      <vt:lpstr>PowerPoint Presentation</vt:lpstr>
      <vt:lpstr>The Three Roles of Dimensional Regularization</vt:lpstr>
      <vt:lpstr>Generalized Unitarity</vt:lpstr>
      <vt:lpstr>PowerPoint Presentation</vt:lpstr>
      <vt:lpstr>Quadruple Cuts</vt:lpstr>
      <vt:lpstr>A Subtlety</vt:lpstr>
      <vt:lpstr>PowerPoint Presentation</vt:lpstr>
      <vt:lpstr>PowerPoint Presentation</vt:lpstr>
      <vt:lpstr>Two Problems</vt:lpstr>
      <vt:lpstr>PowerPoint Presentation</vt:lpstr>
      <vt:lpstr>Box Coefficient</vt:lpstr>
      <vt:lpstr>PowerPoint Presentation</vt:lpstr>
      <vt:lpstr>Color Ordering at One Loop</vt:lpstr>
      <vt:lpstr>Approaches to One-Loop Amplitudes</vt:lpstr>
      <vt:lpstr>Three-Point Amplitudes</vt:lpstr>
      <vt:lpstr>Example 1: coefficient of I4(K12,3,4,5) in A5(1−,2−,3+,4+,5+)</vt:lpstr>
      <vt:lpstr>PowerPoint Presentation</vt:lpstr>
      <vt:lpstr>PowerPoint Presentation</vt:lpstr>
      <vt:lpstr>PowerPoint Presentation</vt:lpstr>
      <vt:lpstr>Example 2: All-n MHV</vt:lpstr>
      <vt:lpstr>PowerPoint Presentation</vt:lpstr>
      <vt:lpstr>PowerPoint Presentation</vt:lpstr>
      <vt:lpstr>PowerPoint Presentation</vt:lpstr>
      <vt:lpstr>Triangle Cuts</vt:lpstr>
      <vt:lpstr>PowerPoint Presentation</vt:lpstr>
      <vt:lpstr>PowerPoint Presentation</vt:lpstr>
      <vt:lpstr>Example 3: All-n MHV</vt:lpstr>
      <vt:lpstr>PowerPoint Presentation</vt:lpstr>
      <vt:lpstr>Back to Integrals</vt:lpstr>
      <vt:lpstr>The Easy Two-Mass Box</vt:lpstr>
      <vt:lpstr>Transcendentality</vt:lpstr>
      <vt:lpstr>Easy Two-Mass Box: Spurious Singularities</vt:lpstr>
      <vt:lpstr>Cancellation of Infrared Singularities</vt:lpstr>
      <vt:lpstr>Real-Emission Singularities</vt:lpstr>
      <vt:lpstr>Infrared Cancellations</vt:lpstr>
      <vt:lpstr>Infrared &amp; Collinear Safety</vt:lpstr>
      <vt:lpstr>PowerPoint Presentation</vt:lpstr>
      <vt:lpstr>Cancellation of Infrared Singularities</vt:lpstr>
      <vt:lpstr>Cancellation of Infrared Singularities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249</cp:revision>
  <dcterms:created xsi:type="dcterms:W3CDTF">2011-08-09T19:59:47Z</dcterms:created>
  <dcterms:modified xsi:type="dcterms:W3CDTF">2013-09-11T08:45:40Z</dcterms:modified>
</cp:coreProperties>
</file>