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20.xml" ContentType="application/vnd.openxmlformats-officedocument.presentationml.notesSlide+xml"/>
  <Override PartName="/ppt/tags/tag24.xml" ContentType="application/vnd.openxmlformats-officedocument.presentationml.tags+xml"/>
  <Override PartName="/ppt/notesSlides/notesSlide21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22.xml" ContentType="application/vnd.openxmlformats-officedocument.presentationml.notesSlide+xml"/>
  <Override PartName="/ppt/tags/tag28.xml" ContentType="application/vnd.openxmlformats-officedocument.presentationml.tags+xml"/>
  <Override PartName="/ppt/notesSlides/notesSlide23.xml" ContentType="application/vnd.openxmlformats-officedocument.presentationml.notesSlide+xml"/>
  <Override PartName="/ppt/tags/tag29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27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28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467" r:id="rId4"/>
    <p:sldId id="468" r:id="rId5"/>
    <p:sldId id="469" r:id="rId6"/>
    <p:sldId id="344" r:id="rId7"/>
    <p:sldId id="354" r:id="rId8"/>
    <p:sldId id="265" r:id="rId9"/>
    <p:sldId id="266" r:id="rId10"/>
    <p:sldId id="358" r:id="rId11"/>
    <p:sldId id="267" r:id="rId12"/>
    <p:sldId id="268" r:id="rId13"/>
    <p:sldId id="269" r:id="rId14"/>
    <p:sldId id="270" r:id="rId15"/>
    <p:sldId id="355" r:id="rId16"/>
    <p:sldId id="271" r:id="rId17"/>
    <p:sldId id="273" r:id="rId18"/>
    <p:sldId id="345" r:id="rId19"/>
    <p:sldId id="274" r:id="rId20"/>
    <p:sldId id="470" r:id="rId21"/>
    <p:sldId id="277" r:id="rId22"/>
    <p:sldId id="278" r:id="rId23"/>
    <p:sldId id="471" r:id="rId24"/>
    <p:sldId id="473" r:id="rId25"/>
    <p:sldId id="474" r:id="rId26"/>
    <p:sldId id="475" r:id="rId27"/>
    <p:sldId id="476" r:id="rId28"/>
    <p:sldId id="478" r:id="rId29"/>
    <p:sldId id="479" r:id="rId30"/>
    <p:sldId id="480" r:id="rId31"/>
    <p:sldId id="517" r:id="rId32"/>
    <p:sldId id="481" r:id="rId33"/>
    <p:sldId id="482" r:id="rId34"/>
    <p:sldId id="483" r:id="rId35"/>
    <p:sldId id="484" r:id="rId36"/>
    <p:sldId id="485" r:id="rId37"/>
    <p:sldId id="486" r:id="rId38"/>
    <p:sldId id="487" r:id="rId39"/>
    <p:sldId id="488" r:id="rId40"/>
    <p:sldId id="489" r:id="rId41"/>
    <p:sldId id="490" r:id="rId42"/>
    <p:sldId id="491" r:id="rId43"/>
    <p:sldId id="492" r:id="rId44"/>
    <p:sldId id="518" r:id="rId45"/>
    <p:sldId id="493" r:id="rId46"/>
    <p:sldId id="494" r:id="rId47"/>
    <p:sldId id="495" r:id="rId48"/>
    <p:sldId id="496" r:id="rId49"/>
    <p:sldId id="497" r:id="rId50"/>
  </p:sldIdLst>
  <p:sldSz cx="9144000" cy="6858000" type="screen4x3"/>
  <p:notesSz cx="6858000" cy="9144000"/>
  <p:custDataLst>
    <p:tags r:id="rId5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A000"/>
    <a:srgbClr val="FCF987"/>
    <a:srgbClr val="FFFFCC"/>
    <a:srgbClr val="FFFF99"/>
    <a:srgbClr val="5B9DD3"/>
    <a:srgbClr val="E5DE85"/>
    <a:srgbClr val="E7E583"/>
    <a:srgbClr val="F8F573"/>
    <a:srgbClr val="FFFFFF"/>
    <a:srgbClr val="FFFF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39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7E7BDB-8085-40BF-BB3A-43BCDC17DBC5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E5F41-D193-45FC-8274-01B633CB0A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85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941B58-D87D-4823-AAF5-EED8BB5D3F5C}" type="slidenum">
              <a:rPr lang="en-US"/>
              <a:pPr/>
              <a:t>2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4C0C4C-0675-4304-9812-29B5D2DB2ECA}" type="slidenum">
              <a:rPr lang="en-US"/>
              <a:pPr/>
              <a:t>21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3C2698-4847-4EA5-A550-51A20D59D9E8}" type="slidenum">
              <a:rPr lang="en-US"/>
              <a:pPr/>
              <a:t>22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7C32D2-29BB-4784-9F1D-0CACDA4F62E3}" type="slidenum">
              <a:rPr lang="en-US"/>
              <a:pPr/>
              <a:t>26</a:t>
            </a:fld>
            <a:endParaRPr lang="en-US"/>
          </a:p>
        </p:txBody>
      </p:sp>
      <p:sp>
        <p:nvSpPr>
          <p:cNvPr id="85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7C32D2-29BB-4784-9F1D-0CACDA4F62E3}" type="slidenum">
              <a:rPr lang="en-US"/>
              <a:pPr/>
              <a:t>30</a:t>
            </a:fld>
            <a:endParaRPr lang="en-US"/>
          </a:p>
        </p:txBody>
      </p:sp>
      <p:sp>
        <p:nvSpPr>
          <p:cNvPr id="85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9DB64-0787-4EDE-B3A8-86E9266CE4E5}" type="slidenum">
              <a:rPr lang="en-US"/>
              <a:pPr/>
              <a:t>31</a:t>
            </a:fld>
            <a:endParaRPr lang="en-US"/>
          </a:p>
        </p:txBody>
      </p:sp>
      <p:sp>
        <p:nvSpPr>
          <p:cNvPr id="86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9DB64-0787-4EDE-B3A8-86E9266CE4E5}" type="slidenum">
              <a:rPr lang="en-US"/>
              <a:pPr/>
              <a:t>32</a:t>
            </a:fld>
            <a:endParaRPr lang="en-US"/>
          </a:p>
        </p:txBody>
      </p:sp>
      <p:sp>
        <p:nvSpPr>
          <p:cNvPr id="86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49B7AD-6E43-400E-B4E0-FC7A1CFCFA4D}" type="slidenum">
              <a:rPr lang="en-US"/>
              <a:pPr/>
              <a:t>33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2C2438-15B8-4AE5-A253-96BD4B0D30EE}" type="slidenum">
              <a:rPr lang="en-US"/>
              <a:pPr/>
              <a:t>34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E130E4-C1C3-4319-BA59-4EDA4CA81D9F}" type="slidenum">
              <a:rPr lang="en-US"/>
              <a:pPr/>
              <a:t>35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14B480-456C-406A-8212-71A6B88F124B}" type="slidenum">
              <a:rPr lang="en-US"/>
              <a:pPr/>
              <a:t>36</a:t>
            </a:fld>
            <a:endParaRPr lang="en-US"/>
          </a:p>
        </p:txBody>
      </p:sp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ln/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DA8453-2E1A-4461-84FB-B6DBDEF7C06F}" type="slidenum">
              <a:rPr lang="en-US"/>
              <a:pPr/>
              <a:t>8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8C6B8E-5426-4791-9CE3-97F08BF9D36F}" type="slidenum">
              <a:rPr lang="en-US"/>
              <a:pPr/>
              <a:t>37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15AC66-071A-47C2-8F16-82DA8150C830}" type="slidenum">
              <a:rPr lang="en-US"/>
              <a:pPr/>
              <a:t>38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E64193-907E-4B5B-BC84-37290415DEE6}" type="slidenum">
              <a:rPr lang="en-US"/>
              <a:pPr/>
              <a:t>39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4E45FC-A4FB-44F4-A77F-A2249DE760BA}" type="slidenum">
              <a:rPr lang="en-US"/>
              <a:pPr/>
              <a:t>40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F020E2-FD82-4B41-9743-E7BF73F42BD1}" type="slidenum">
              <a:rPr lang="en-US"/>
              <a:pPr/>
              <a:t>41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F84DF5-C187-48EC-8140-56B0BA4FAB75}" type="slidenum">
              <a:rPr lang="en-US"/>
              <a:pPr/>
              <a:t>42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0EF3B0-8DD2-4E78-A761-2BBB4C16875E}" type="slidenum">
              <a:rPr lang="en-US"/>
              <a:pPr/>
              <a:t>44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0711E7-0E4D-4C24-99AB-79C124577324}" type="slidenum">
              <a:rPr lang="en-US"/>
              <a:pPr/>
              <a:t>45</a:t>
            </a:fld>
            <a:endParaRPr lang="en-US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C51EC8-2C0C-4FA9-8D2F-3C2288757353}" type="slidenum">
              <a:rPr lang="en-US"/>
              <a:pPr/>
              <a:t>46</a:t>
            </a:fld>
            <a:endParaRPr 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D217E4-0AB9-49F9-8973-9C480CBF04D7}" type="slidenum">
              <a:rPr lang="en-US"/>
              <a:pPr/>
              <a:t>49</a:t>
            </a:fld>
            <a:endParaRPr lang="en-US"/>
          </a:p>
        </p:txBody>
      </p:sp>
      <p:sp>
        <p:nvSpPr>
          <p:cNvPr id="39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3DFDC3-67E4-4160-ADE8-7995338CF951}" type="slidenum">
              <a:rPr lang="en-US"/>
              <a:pPr/>
              <a:t>9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7B3051-1440-4E2A-BA61-3D7DCDF3E4B3}" type="slidenum">
              <a:rPr lang="en-US"/>
              <a:pPr/>
              <a:t>11</a:t>
            </a:fld>
            <a:endParaRPr 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1E7496-F2CD-4D62-9976-A8B406E48B41}" type="slidenum">
              <a:rPr lang="en-US"/>
              <a:pPr/>
              <a:t>12</a:t>
            </a:fld>
            <a:endParaRPr lang="en-US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r>
              <a:rPr lang="en-US" dirty="0"/>
              <a:t>Figure from Del </a:t>
            </a:r>
            <a:r>
              <a:rPr lang="en-US" dirty="0" err="1"/>
              <a:t>Duca’s</a:t>
            </a:r>
            <a:r>
              <a:rPr lang="en-US" dirty="0"/>
              <a:t> talk at Queen Mary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D49DFF-1736-4D4A-88BE-EF9B3DEB7940}" type="slidenum">
              <a:rPr lang="en-US"/>
              <a:pPr/>
              <a:t>13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5786F9-84C1-49AE-A639-8190BB5A9F6A}" type="slidenum">
              <a:rPr lang="en-US"/>
              <a:pPr/>
              <a:t>14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9F95FF-7799-48B5-BBBC-D04011A7668E}" type="slidenum">
              <a:rPr lang="en-US"/>
              <a:pPr/>
              <a:t>16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699B8F-3FF0-4692-A7DC-F08975842EA0}" type="slidenum">
              <a:rPr lang="en-US"/>
              <a:pPr/>
              <a:t>19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Palatino Linotype" pitchFamily="18" charset="0"/>
              </a:defRPr>
            </a:lvl1pPr>
            <a:lvl2pPr>
              <a:defRPr sz="2000">
                <a:latin typeface="Palatino Linotype" pitchFamily="18" charset="0"/>
              </a:defRPr>
            </a:lvl2pPr>
            <a:lvl3pPr>
              <a:defRPr sz="1800">
                <a:latin typeface="Palatino Linotype" pitchFamily="18" charset="0"/>
              </a:defRPr>
            </a:lvl3pPr>
            <a:lvl4pPr>
              <a:defRPr sz="1600">
                <a:latin typeface="Palatino Linotype" pitchFamily="18" charset="0"/>
              </a:defRPr>
            </a:lvl4pPr>
            <a:lvl5pPr>
              <a:defRPr sz="1400">
                <a:latin typeface="Palatino Linotype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2000">
              <a:srgbClr val="FFFFE7"/>
            </a:gs>
            <a:gs pos="86000">
              <a:srgbClr val="FFFF99"/>
            </a:gs>
            <a:gs pos="93000">
              <a:srgbClr val="FCF987"/>
            </a:gs>
            <a:gs pos="100000">
              <a:srgbClr val="E5DE85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2F9EA-1C1C-42F5-9C01-0B656418D988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Palatino Linotype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Palatino Linotype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Palatino Linotype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Palatino Linotype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Palatino Linotype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Palatino Linotype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12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11.xml"/><Relationship Id="rId7" Type="http://schemas.openxmlformats.org/officeDocument/2006/relationships/image" Target="../media/image20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9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.xml"/><Relationship Id="rId9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34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tags" Target="../tags/tag22.xml"/><Relationship Id="rId7" Type="http://schemas.openxmlformats.org/officeDocument/2006/relationships/image" Target="../media/image43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notesSlide" Target="../notesSlides/notesSlide20.xml"/><Relationship Id="rId11" Type="http://schemas.openxmlformats.org/officeDocument/2006/relationships/image" Target="../media/image47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6.png"/><Relationship Id="rId4" Type="http://schemas.openxmlformats.org/officeDocument/2006/relationships/tags" Target="../tags/tag23.xml"/><Relationship Id="rId9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tags" Target="../tags/tag27.xml"/><Relationship Id="rId7" Type="http://schemas.openxmlformats.org/officeDocument/2006/relationships/image" Target="../media/image53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notesSlide" Target="../notesSlides/notesSlide22.xml"/><Relationship Id="rId10" Type="http://schemas.openxmlformats.org/officeDocument/2006/relationships/image" Target="../media/image56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6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tags" Target="../tags/tag32.xml"/><Relationship Id="rId7" Type="http://schemas.openxmlformats.org/officeDocument/2006/relationships/image" Target="../media/image68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67.png"/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tags" Target="../tags/tag35.xml"/><Relationship Id="rId7" Type="http://schemas.openxmlformats.org/officeDocument/2006/relationships/image" Target="../media/image70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notesSlide" Target="../notesSlides/notesSlide28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73.png"/><Relationship Id="rId4" Type="http://schemas.openxmlformats.org/officeDocument/2006/relationships/tags" Target="../tags/tag36.xml"/><Relationship Id="rId9" Type="http://schemas.openxmlformats.org/officeDocument/2006/relationships/image" Target="../media/image72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tags" Target="../tags/tag39.xml"/><Relationship Id="rId7" Type="http://schemas.openxmlformats.org/officeDocument/2006/relationships/image" Target="../media/image75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7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0.xml"/><Relationship Id="rId9" Type="http://schemas.openxmlformats.org/officeDocument/2006/relationships/image" Target="../media/image77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tags" Target="../tags/tag43.xml"/><Relationship Id="rId7" Type="http://schemas.openxmlformats.org/officeDocument/2006/relationships/notesSlide" Target="../notesSlides/notesSlide29.xml"/><Relationship Id="rId12" Type="http://schemas.openxmlformats.org/officeDocument/2006/relationships/image" Target="../media/image83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82.png"/><Relationship Id="rId5" Type="http://schemas.openxmlformats.org/officeDocument/2006/relationships/tags" Target="../tags/tag45.xml"/><Relationship Id="rId10" Type="http://schemas.openxmlformats.org/officeDocument/2006/relationships/image" Target="../media/image81.png"/><Relationship Id="rId4" Type="http://schemas.openxmlformats.org/officeDocument/2006/relationships/tags" Target="../tags/tag44.xml"/><Relationship Id="rId9" Type="http://schemas.openxmlformats.org/officeDocument/2006/relationships/image" Target="../media/image8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On-Shell Methods </a:t>
            </a:r>
            <a:br>
              <a:rPr lang="en-US" b="1" dirty="0" smtClean="0"/>
            </a:br>
            <a:r>
              <a:rPr lang="en-US" b="1" dirty="0" smtClean="0"/>
              <a:t>in Quantum Field Theory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191000"/>
            <a:ext cx="8382000" cy="2438400"/>
          </a:xfrm>
        </p:spPr>
        <p:txBody>
          <a:bodyPr>
            <a:normAutofit/>
          </a:bodyPr>
          <a:lstStyle/>
          <a:p>
            <a:r>
              <a:rPr kumimoji="1"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David A. Kosower</a:t>
            </a:r>
            <a:br>
              <a:rPr kumimoji="1"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</a:br>
            <a:r>
              <a:rPr kumimoji="1"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Institut</a:t>
            </a:r>
            <a:r>
              <a:rPr kumimoji="1"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 de Physique </a:t>
            </a:r>
            <a:r>
              <a:rPr kumimoji="1"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Th</a:t>
            </a:r>
            <a:r>
              <a:rPr kumimoji="1"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é</a:t>
            </a:r>
            <a:r>
              <a:rPr kumimoji="1" lang="fr-F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orique</a:t>
            </a:r>
            <a:r>
              <a:rPr kumimoji="1"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, CEA–</a:t>
            </a:r>
            <a:r>
              <a:rPr kumimoji="1"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Saclay</a:t>
            </a:r>
            <a:endParaRPr kumimoji="1"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kumimoji="1"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Palatino Linotype" pitchFamily="18" charset="0"/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LHC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PhenoNet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 Summer School</a:t>
            </a:r>
            <a:b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</a:b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Cracow, Poland</a:t>
            </a:r>
            <a:b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</a:b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September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–12, 2013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tlas eight-jet event pedestal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3878" y="1600200"/>
            <a:ext cx="5176244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57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i="1" dirty="0">
              <a:latin typeface="Arial Narrow" pitchFamily="34" charset="0"/>
            </a:endParaRPr>
          </a:p>
          <a:p>
            <a:pPr>
              <a:buFontTx/>
              <a:buNone/>
            </a:pPr>
            <a:endParaRPr lang="en-US" i="1" dirty="0">
              <a:latin typeface="Arial Narrow" pitchFamily="34" charset="0"/>
            </a:endParaRPr>
          </a:p>
          <a:p>
            <a:pPr>
              <a:buFontTx/>
              <a:buNone/>
            </a:pPr>
            <a:endParaRPr lang="en-US" i="1" dirty="0">
              <a:latin typeface="Arial Narrow" pitchFamily="34" charset="0"/>
            </a:endParaRPr>
          </a:p>
          <a:p>
            <a:pPr marL="0" indent="0">
              <a:buFontTx/>
              <a:buNone/>
            </a:pPr>
            <a:r>
              <a:rPr lang="en-US" i="1" dirty="0" smtClean="0">
                <a:latin typeface="Arial Narrow" pitchFamily="34" charset="0"/>
              </a:rPr>
              <a:t>	In </a:t>
            </a:r>
            <a:r>
              <a:rPr lang="en-US" i="1" dirty="0">
                <a:latin typeface="Arial Narrow" pitchFamily="34" charset="0"/>
              </a:rPr>
              <a:t>theory, theory and practice are the same</a:t>
            </a:r>
            <a:r>
              <a:rPr lang="en-US" i="1" dirty="0" smtClean="0">
                <a:latin typeface="Arial Narrow" pitchFamily="34" charset="0"/>
              </a:rPr>
              <a:t>.</a:t>
            </a:r>
          </a:p>
          <a:p>
            <a:pPr marL="0" indent="0">
              <a:buFontTx/>
              <a:buNone/>
            </a:pPr>
            <a:r>
              <a:rPr lang="en-US" i="1" dirty="0" smtClean="0">
                <a:latin typeface="Arial Narrow" pitchFamily="34" charset="0"/>
              </a:rPr>
              <a:t>	In practice, they are different </a:t>
            </a:r>
            <a:br>
              <a:rPr lang="en-US" i="1" dirty="0" smtClean="0">
                <a:latin typeface="Arial Narrow" pitchFamily="34" charset="0"/>
              </a:rPr>
            </a:br>
            <a:r>
              <a:rPr lang="en-US" i="1" dirty="0" smtClean="0">
                <a:latin typeface="Arial Narrow" pitchFamily="34" charset="0"/>
              </a:rPr>
              <a:t>				— Yogi Berra</a:t>
            </a:r>
            <a:endParaRPr lang="en-US" i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QCD-Improved Parton Model</a:t>
            </a:r>
          </a:p>
        </p:txBody>
      </p:sp>
      <p:pic>
        <p:nvPicPr>
          <p:cNvPr id="139271" name="Picture 7" descr="partonmodel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41888" y="2362200"/>
            <a:ext cx="7552299" cy="2760663"/>
          </a:xfrm>
          <a:prstGeom prst="rect">
            <a:avLst/>
          </a:prstGeom>
          <a:noFill/>
        </p:spPr>
      </p:pic>
      <p:pic>
        <p:nvPicPr>
          <p:cNvPr id="7" name="Picture 6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 contrast="-70000"/>
          </a:blip>
          <a:stretch>
            <a:fillRect/>
          </a:stretch>
        </p:blipFill>
        <p:spPr>
          <a:xfrm>
            <a:off x="1267242" y="5256672"/>
            <a:ext cx="6533315" cy="8912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Challenge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953000"/>
          </a:xfrm>
        </p:spPr>
        <p:txBody>
          <a:bodyPr/>
          <a:lstStyle/>
          <a:p>
            <a:r>
              <a:rPr lang="en-US" dirty="0"/>
              <a:t>Everything at a </a:t>
            </a:r>
            <a:r>
              <a:rPr lang="en-US" dirty="0" err="1"/>
              <a:t>hadron</a:t>
            </a:r>
            <a:r>
              <a:rPr lang="en-US" dirty="0"/>
              <a:t> collider (signals, backgrounds, luminosity measurement) involves QCD</a:t>
            </a:r>
          </a:p>
          <a:p>
            <a:r>
              <a:rPr lang="en-US" dirty="0"/>
              <a:t>Strong coupling is</a:t>
            </a:r>
            <a:r>
              <a:rPr lang="en-US" dirty="0">
                <a:solidFill>
                  <a:srgbClr val="C00000"/>
                </a:solidFill>
              </a:rPr>
              <a:t> not </a:t>
            </a:r>
            <a:r>
              <a:rPr lang="en-US" dirty="0"/>
              <a:t>small: </a:t>
            </a:r>
            <a:r>
              <a:rPr lang="en-US" dirty="0">
                <a:sym typeface="Symbol" pitchFamily="18" charset="2"/>
              </a:rPr>
              <a:t></a:t>
            </a:r>
            <a:r>
              <a:rPr lang="en-US" baseline="-25000" dirty="0">
                <a:sym typeface="Symbol" pitchFamily="18" charset="2"/>
              </a:rPr>
              <a:t>s</a:t>
            </a:r>
            <a:r>
              <a:rPr lang="en-US" dirty="0"/>
              <a:t>(M</a:t>
            </a:r>
            <a:r>
              <a:rPr lang="en-US" i="1" baseline="-25000" dirty="0"/>
              <a:t>Z</a:t>
            </a:r>
            <a:r>
              <a:rPr lang="en-US" dirty="0"/>
              <a:t>) </a:t>
            </a:r>
            <a:r>
              <a:rPr lang="en-US" dirty="0">
                <a:sym typeface="Symbol" pitchFamily="18" charset="2"/>
              </a:rPr>
              <a:t> 0.12 and running is important</a:t>
            </a:r>
          </a:p>
          <a:p>
            <a:pPr lvl="1">
              <a:buFont typeface="Symbol" pitchFamily="18" charset="2"/>
              <a:buChar char="Þ"/>
            </a:pPr>
            <a:r>
              <a:rPr lang="en-US" dirty="0"/>
              <a:t>events have high multiplicity of hard clusters (jets)</a:t>
            </a:r>
          </a:p>
          <a:p>
            <a:pPr lvl="1">
              <a:buFont typeface="Symbol" pitchFamily="18" charset="2"/>
              <a:buChar char="Þ"/>
            </a:pPr>
            <a:r>
              <a:rPr lang="en-US" dirty="0"/>
              <a:t>each jet has a high multiplicity of hadrons</a:t>
            </a:r>
          </a:p>
          <a:p>
            <a:pPr lvl="1">
              <a:buFont typeface="Symbol" pitchFamily="18" charset="2"/>
              <a:buChar char="Þ"/>
            </a:pPr>
            <a:r>
              <a:rPr lang="en-US" dirty="0"/>
              <a:t>higher-order </a:t>
            </a:r>
            <a:r>
              <a:rPr lang="en-US" dirty="0" err="1"/>
              <a:t>perturbative</a:t>
            </a:r>
            <a:r>
              <a:rPr lang="en-US" dirty="0"/>
              <a:t> corrections are important</a:t>
            </a:r>
          </a:p>
          <a:p>
            <a:r>
              <a:rPr lang="en-US" dirty="0"/>
              <a:t>Processes can involve multiple scales: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dirty="0"/>
              <a:t>(</a:t>
            </a:r>
            <a:r>
              <a:rPr lang="en-US" i="1" dirty="0"/>
              <a:t>W</a:t>
            </a:r>
            <a:r>
              <a:rPr lang="en-US" dirty="0"/>
              <a:t>) &amp; M</a:t>
            </a:r>
            <a:r>
              <a:rPr lang="en-US" i="1" baseline="-25000" dirty="0"/>
              <a:t>W</a:t>
            </a:r>
            <a:endParaRPr lang="en-US" dirty="0"/>
          </a:p>
          <a:p>
            <a:pPr lvl="1">
              <a:buFont typeface="Symbol" pitchFamily="18" charset="2"/>
              <a:buChar char="Þ"/>
            </a:pPr>
            <a:r>
              <a:rPr lang="en-US" dirty="0"/>
              <a:t>need </a:t>
            </a:r>
            <a:r>
              <a:rPr lang="en-US" dirty="0" err="1"/>
              <a:t>resummation</a:t>
            </a:r>
            <a:r>
              <a:rPr lang="en-US" dirty="0"/>
              <a:t> of logarithms</a:t>
            </a:r>
          </a:p>
          <a:p>
            <a:r>
              <a:rPr lang="en-US" sz="2000" dirty="0"/>
              <a:t>Confinement introduces further issues of mapping </a:t>
            </a:r>
            <a:r>
              <a:rPr lang="en-US" sz="2000" dirty="0" err="1"/>
              <a:t>partons</a:t>
            </a:r>
            <a:r>
              <a:rPr lang="en-US" sz="2000" dirty="0"/>
              <a:t> to hadrons, but for suitably-averaged quantities (infrared-safe) avoiding small E scales, this is </a:t>
            </a:r>
            <a:r>
              <a:rPr lang="en-US" sz="2000" dirty="0">
                <a:solidFill>
                  <a:srgbClr val="C00000"/>
                </a:solidFill>
              </a:rPr>
              <a:t>not</a:t>
            </a:r>
            <a:r>
              <a:rPr lang="en-US" sz="2000" dirty="0"/>
              <a:t> a problem (power corrections)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Approaches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077200" cy="5334000"/>
          </a:xfrm>
        </p:spPr>
        <p:txBody>
          <a:bodyPr/>
          <a:lstStyle/>
          <a:p>
            <a:r>
              <a:rPr lang="en-US" dirty="0"/>
              <a:t>General </a:t>
            </a:r>
            <a:r>
              <a:rPr lang="en-US" dirty="0" err="1"/>
              <a:t>parton</a:t>
            </a:r>
            <a:r>
              <a:rPr lang="en-US" dirty="0"/>
              <a:t>-level fixed-order calculations</a:t>
            </a:r>
          </a:p>
          <a:p>
            <a:pPr lvl="1">
              <a:spcBef>
                <a:spcPct val="30000"/>
              </a:spcBef>
            </a:pPr>
            <a:r>
              <a:rPr lang="en-US" sz="1800" dirty="0"/>
              <a:t>Numerical jet programs: general observables</a:t>
            </a:r>
          </a:p>
          <a:p>
            <a:pPr lvl="1">
              <a:spcBef>
                <a:spcPct val="30000"/>
              </a:spcBef>
            </a:pPr>
            <a:r>
              <a:rPr lang="en-US" sz="1800" dirty="0"/>
              <a:t>Systematic to higher order/high multiplicity in perturbation theory </a:t>
            </a:r>
          </a:p>
          <a:p>
            <a:pPr lvl="1">
              <a:spcBef>
                <a:spcPct val="30000"/>
              </a:spcBef>
            </a:pPr>
            <a:r>
              <a:rPr lang="en-US" sz="1800" dirty="0"/>
              <a:t>Parton-level, approximate jet algorithm; match detector events only statistically</a:t>
            </a:r>
          </a:p>
          <a:p>
            <a:r>
              <a:rPr lang="en-US" dirty="0"/>
              <a:t>Parton </a:t>
            </a:r>
            <a:r>
              <a:rPr lang="en-US" dirty="0" smtClean="0"/>
              <a:t>showers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 Peter </a:t>
            </a:r>
            <a:r>
              <a:rPr lang="en-US" dirty="0" err="1" smtClean="0">
                <a:solidFill>
                  <a:srgbClr val="C00000"/>
                </a:solidFill>
                <a:sym typeface="Symbol"/>
              </a:rPr>
              <a:t>Skands’s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 lectures</a:t>
            </a:r>
            <a:endParaRPr lang="en-US" dirty="0">
              <a:solidFill>
                <a:srgbClr val="C00000"/>
              </a:solidFill>
            </a:endParaRPr>
          </a:p>
          <a:p>
            <a:pPr lvl="1">
              <a:spcBef>
                <a:spcPct val="30000"/>
              </a:spcBef>
            </a:pPr>
            <a:r>
              <a:rPr lang="en-US" sz="1800" dirty="0"/>
              <a:t>General observables</a:t>
            </a:r>
          </a:p>
          <a:p>
            <a:pPr lvl="1">
              <a:spcBef>
                <a:spcPct val="30000"/>
              </a:spcBef>
            </a:pPr>
            <a:r>
              <a:rPr lang="en-US" sz="1800" dirty="0"/>
              <a:t>Leading- or next-to-leading logs only, approximate for higher order/high multiplicity</a:t>
            </a:r>
          </a:p>
          <a:p>
            <a:pPr lvl="1">
              <a:spcBef>
                <a:spcPct val="30000"/>
              </a:spcBef>
            </a:pPr>
            <a:r>
              <a:rPr lang="en-US" sz="1800" dirty="0"/>
              <a:t>Can </a:t>
            </a:r>
            <a:r>
              <a:rPr lang="en-US" sz="1800" dirty="0" err="1"/>
              <a:t>hadronize</a:t>
            </a:r>
            <a:r>
              <a:rPr lang="en-US" sz="1800" dirty="0"/>
              <a:t> &amp; look at detector response event-by-event</a:t>
            </a:r>
          </a:p>
          <a:p>
            <a:pPr lvl="1"/>
            <a:r>
              <a:rPr lang="en-US" sz="1800" dirty="0" smtClean="0"/>
              <a:t>Understood how to match to matrix elements at leading order</a:t>
            </a:r>
          </a:p>
          <a:p>
            <a:r>
              <a:rPr lang="en-US" dirty="0" smtClean="0"/>
              <a:t>Semi-analytic </a:t>
            </a:r>
            <a:r>
              <a:rPr lang="en-US" dirty="0"/>
              <a:t>calculations/</a:t>
            </a:r>
            <a:r>
              <a:rPr lang="en-US" dirty="0" err="1"/>
              <a:t>resummations</a:t>
            </a:r>
            <a:endParaRPr lang="en-US" dirty="0"/>
          </a:p>
          <a:p>
            <a:pPr lvl="1">
              <a:spcBef>
                <a:spcPct val="30000"/>
              </a:spcBef>
            </a:pPr>
            <a:r>
              <a:rPr lang="en-US" sz="1800" dirty="0"/>
              <a:t>Specific observable, for high-value targets</a:t>
            </a:r>
          </a:p>
          <a:p>
            <a:pPr lvl="1">
              <a:spcBef>
                <a:spcPct val="30000"/>
              </a:spcBef>
            </a:pPr>
            <a:r>
              <a:rPr lang="en-US" sz="1800" dirty="0"/>
              <a:t>Checks on general fixed-order calculations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Schematically</a:t>
            </a:r>
            <a:endParaRPr lang="en-US" dirty="0"/>
          </a:p>
        </p:txBody>
      </p:sp>
      <p:pic>
        <p:nvPicPr>
          <p:cNvPr id="4" name="Picture 3" descr="Fixed-Order Calculatio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5562" y="2179723"/>
            <a:ext cx="4815238" cy="3230477"/>
          </a:xfrm>
          <a:prstGeom prst="rect">
            <a:avLst/>
          </a:prstGeom>
        </p:spPr>
      </p:pic>
      <p:pic>
        <p:nvPicPr>
          <p:cNvPr id="5" name="Picture 4" descr="All Calculatio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68022" y="1304775"/>
            <a:ext cx="6201905" cy="5333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Precision Perturbative QCD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Predictions of signals, </a:t>
            </a:r>
            <a:r>
              <a:rPr lang="en-US" dirty="0" err="1"/>
              <a:t>signals+jets</a:t>
            </a:r>
            <a:endParaRPr lang="en-US" dirty="0"/>
          </a:p>
          <a:p>
            <a:r>
              <a:rPr lang="en-US" dirty="0"/>
              <a:t>Predictions of backgrounds</a:t>
            </a:r>
          </a:p>
          <a:p>
            <a:r>
              <a:rPr lang="en-US" dirty="0"/>
              <a:t>Measurement of luminosity</a:t>
            </a:r>
          </a:p>
          <a:p>
            <a:r>
              <a:rPr lang="en-US" dirty="0"/>
              <a:t>Measurement of fundamental parameters (</a:t>
            </a:r>
            <a:r>
              <a:rPr lang="en-US" dirty="0">
                <a:sym typeface="Symbol" pitchFamily="18" charset="2"/>
              </a:rPr>
              <a:t></a:t>
            </a:r>
            <a:r>
              <a:rPr lang="en-US" baseline="-25000" dirty="0">
                <a:sym typeface="Symbol" pitchFamily="18" charset="2"/>
              </a:rPr>
              <a:t>s</a:t>
            </a:r>
            <a:r>
              <a:rPr lang="en-US" dirty="0"/>
              <a:t>, </a:t>
            </a:r>
            <a:r>
              <a:rPr lang="en-US" i="1" dirty="0" err="1">
                <a:latin typeface="Palatino Linotype" pitchFamily="18" charset="0"/>
              </a:rPr>
              <a:t>m</a:t>
            </a:r>
            <a:r>
              <a:rPr lang="en-US" i="1" baseline="-25000" dirty="0" err="1">
                <a:latin typeface="Palatino Linotype" pitchFamily="18" charset="0"/>
              </a:rPr>
              <a:t>t</a:t>
            </a:r>
            <a:r>
              <a:rPr lang="en-US" dirty="0"/>
              <a:t>)</a:t>
            </a:r>
          </a:p>
          <a:p>
            <a:r>
              <a:rPr lang="en-US" dirty="0"/>
              <a:t>Measurement of electroweak parameters</a:t>
            </a:r>
          </a:p>
          <a:p>
            <a:r>
              <a:rPr lang="en-US" dirty="0"/>
              <a:t>Extraction of </a:t>
            </a:r>
            <a:r>
              <a:rPr lang="en-US" dirty="0" err="1"/>
              <a:t>parton</a:t>
            </a:r>
            <a:r>
              <a:rPr lang="en-US" dirty="0"/>
              <a:t> distributions — ingredients in any theoretical prediction</a:t>
            </a:r>
          </a:p>
          <a:p>
            <a:pPr algn="ctr"/>
            <a:endParaRPr lang="en-US" dirty="0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5410200" y="2225675"/>
            <a:ext cx="3505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C00000"/>
                </a:solidFill>
                <a:latin typeface="Garamond" pitchFamily="18" charset="0"/>
              </a:rPr>
              <a:t>Everything at a </a:t>
            </a:r>
            <a:r>
              <a:rPr lang="en-US" sz="2400" b="1" dirty="0" err="1">
                <a:solidFill>
                  <a:srgbClr val="C00000"/>
                </a:solidFill>
                <a:latin typeface="Garamond" pitchFamily="18" charset="0"/>
              </a:rPr>
              <a:t>hadron</a:t>
            </a:r>
            <a:r>
              <a:rPr lang="en-US" sz="2400" b="1" dirty="0">
                <a:solidFill>
                  <a:srgbClr val="C00000"/>
                </a:solidFill>
                <a:latin typeface="Garamond" pitchFamily="18" charset="0"/>
              </a:rPr>
              <a:t> collider involves QCD</a:t>
            </a:r>
            <a:endParaRPr lang="en-US" sz="2400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Renormalization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839200" cy="4648200"/>
          </a:xfrm>
        </p:spPr>
        <p:txBody>
          <a:bodyPr>
            <a:normAutofit/>
          </a:bodyPr>
          <a:lstStyle/>
          <a:p>
            <a:pPr>
              <a:spcBef>
                <a:spcPct val="40000"/>
              </a:spcBef>
            </a:pPr>
            <a:r>
              <a:rPr lang="en-US" dirty="0" smtClean="0"/>
              <a:t>Needed to define the coupling</a:t>
            </a:r>
          </a:p>
          <a:p>
            <a:pPr>
              <a:spcBef>
                <a:spcPct val="40000"/>
              </a:spcBef>
            </a:pPr>
            <a:endParaRPr lang="en-US" dirty="0"/>
          </a:p>
          <a:p>
            <a:pPr>
              <a:spcBef>
                <a:spcPct val="40000"/>
              </a:spcBef>
            </a:pPr>
            <a:r>
              <a:rPr lang="en-US" dirty="0" smtClean="0"/>
              <a:t>Physical quantities should be independent of it</a:t>
            </a:r>
          </a:p>
          <a:p>
            <a:pPr>
              <a:spcBef>
                <a:spcPct val="40000"/>
              </a:spcBef>
            </a:pPr>
            <a:endParaRPr lang="en-US" dirty="0"/>
          </a:p>
          <a:p>
            <a:pPr>
              <a:spcBef>
                <a:spcPct val="40000"/>
              </a:spcBef>
            </a:pPr>
            <a:r>
              <a:rPr lang="en-US" dirty="0" smtClean="0"/>
              <a:t>Truncated perturbation theory isn’t</a:t>
            </a:r>
          </a:p>
          <a:p>
            <a:pPr>
              <a:spcBef>
                <a:spcPct val="40000"/>
              </a:spcBef>
            </a:pPr>
            <a:endParaRPr lang="en-US" dirty="0"/>
          </a:p>
          <a:p>
            <a:pPr>
              <a:spcBef>
                <a:spcPct val="40000"/>
              </a:spcBef>
            </a:pPr>
            <a:r>
              <a:rPr lang="en-US" dirty="0" smtClean="0"/>
              <a:t>Dependence is ~ the first missing order * logs</a:t>
            </a:r>
          </a:p>
          <a:p>
            <a:pPr>
              <a:spcBef>
                <a:spcPct val="40000"/>
              </a:spcBef>
            </a:pPr>
            <a:endParaRPr lang="en-US" dirty="0" smtClean="0"/>
          </a:p>
          <a:p>
            <a:pPr>
              <a:spcBef>
                <a:spcPct val="40000"/>
              </a:spcBef>
            </a:pPr>
            <a:r>
              <a:rPr lang="en-US" dirty="0" smtClean="0"/>
              <a:t>Similarly for factorization scale — define </a:t>
            </a:r>
            <a:r>
              <a:rPr lang="en-US" dirty="0" err="1" smtClean="0"/>
              <a:t>parton</a:t>
            </a:r>
            <a:r>
              <a:rPr lang="en-US" dirty="0" smtClean="0"/>
              <a:t> distributions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Every sensible observable has an expansion in </a:t>
            </a:r>
            <a:r>
              <a:rPr lang="el-GR" dirty="0" smtClean="0"/>
              <a:t>α</a:t>
            </a:r>
            <a:r>
              <a:rPr lang="en-US" baseline="-25000" dirty="0" smtClean="0"/>
              <a:t>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4" name="Picture 3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351113" y="2133600"/>
            <a:ext cx="8564287" cy="700433"/>
          </a:xfrm>
          <a:prstGeom prst="rect">
            <a:avLst/>
          </a:prstGeom>
          <a:noFill/>
        </p:spPr>
      </p:pic>
      <p:pic>
        <p:nvPicPr>
          <p:cNvPr id="6" name="Picture 5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485742" y="4024577"/>
            <a:ext cx="8350315" cy="852223"/>
          </a:xfrm>
          <a:prstGeom prst="rect">
            <a:avLst/>
          </a:prstGeom>
          <a:noFill/>
        </p:spPr>
      </p:pic>
      <p:pic>
        <p:nvPicPr>
          <p:cNvPr id="8" name="Picture 7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318219" y="5160565"/>
            <a:ext cx="8686815" cy="8522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Leading-Order, Next-to-Leading Order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3820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QCD at LO is not quantitative</a:t>
            </a:r>
          </a:p>
          <a:p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LO</a:t>
            </a:r>
            <a:r>
              <a:rPr lang="en-US" dirty="0"/>
              <a:t>: </a:t>
            </a:r>
            <a:r>
              <a:rPr lang="en-US" sz="2000" dirty="0"/>
              <a:t>Basic shapes of distributions</a:t>
            </a:r>
            <a:br>
              <a:rPr lang="en-US" sz="2000" dirty="0"/>
            </a:br>
            <a:r>
              <a:rPr lang="en-US" sz="2000" dirty="0"/>
              <a:t>but: 	no quantitative prediction — </a:t>
            </a:r>
            <a:r>
              <a:rPr lang="en-US" sz="2000" dirty="0" smtClean="0"/>
              <a:t>large dependence on unphysical</a:t>
            </a:r>
            <a:br>
              <a:rPr lang="en-US" sz="2000" dirty="0" smtClean="0"/>
            </a:br>
            <a:r>
              <a:rPr lang="en-US" sz="2000" dirty="0" smtClean="0"/>
              <a:t>	renormalization and factorization scales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	missing sensitivity to jet structure &amp; energy flow</a:t>
            </a:r>
          </a:p>
          <a:p>
            <a:r>
              <a:rPr lang="en-US" dirty="0"/>
              <a:t>NLO: </a:t>
            </a:r>
            <a:r>
              <a:rPr lang="en-US" sz="2000" dirty="0">
                <a:solidFill>
                  <a:srgbClr val="C00000"/>
                </a:solidFill>
              </a:rPr>
              <a:t>First</a:t>
            </a:r>
            <a:r>
              <a:rPr lang="en-US" sz="2000" dirty="0"/>
              <a:t> quantitative </a:t>
            </a:r>
            <a:r>
              <a:rPr lang="en-US" sz="2000" dirty="0" smtClean="0"/>
              <a:t>prediction, expect it to be reliable to 10–15%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	improved scale dependence — inclusion of virtual corrections </a:t>
            </a:r>
            <a:br>
              <a:rPr lang="en-US" sz="2000" dirty="0"/>
            </a:br>
            <a:r>
              <a:rPr lang="en-US" sz="2000" dirty="0"/>
              <a:t>	basic approximation to jet structure —  jet = 2 </a:t>
            </a:r>
            <a:r>
              <a:rPr lang="en-US" sz="2000" dirty="0" err="1" smtClean="0"/>
              <a:t>partons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	importance grows with increasing number of jets</a:t>
            </a:r>
            <a:endParaRPr lang="en-US" sz="2000" dirty="0"/>
          </a:p>
          <a:p>
            <a:r>
              <a:rPr lang="en-US" dirty="0"/>
              <a:t>NNLO: </a:t>
            </a:r>
            <a:r>
              <a:rPr lang="en-US" sz="2000" dirty="0"/>
              <a:t>Precision predictions</a:t>
            </a:r>
            <a:br>
              <a:rPr lang="en-US" sz="2000" dirty="0"/>
            </a:br>
            <a:r>
              <a:rPr lang="en-US" sz="2000" dirty="0"/>
              <a:t>	small scale dependence</a:t>
            </a:r>
            <a:br>
              <a:rPr lang="en-US" sz="2000" dirty="0"/>
            </a:br>
            <a:r>
              <a:rPr lang="en-US" sz="2000" dirty="0"/>
              <a:t>	better correspondence to experimental jet algorithms</a:t>
            </a:r>
            <a:br>
              <a:rPr lang="en-US" sz="2000" dirty="0"/>
            </a:br>
            <a:r>
              <a:rPr lang="en-US" sz="2000" dirty="0"/>
              <a:t>	understanding of theoretical </a:t>
            </a:r>
            <a:r>
              <a:rPr lang="en-US" sz="2000" dirty="0" smtClean="0"/>
              <a:t>uncertainties</a:t>
            </a:r>
            <a:br>
              <a:rPr lang="en-US" sz="2000" dirty="0" smtClean="0"/>
            </a:br>
            <a:r>
              <a:rPr lang="en-US" sz="2000" dirty="0" smtClean="0"/>
              <a:t>	will be required for &lt;5% predictions for future precision</a:t>
            </a:r>
            <a:br>
              <a:rPr lang="en-US" sz="2000" dirty="0" smtClean="0"/>
            </a:br>
            <a:r>
              <a:rPr lang="en-US" sz="2000" dirty="0" smtClean="0"/>
              <a:t>	measurements</a:t>
            </a:r>
            <a:endParaRPr lang="en-US" sz="2000" dirty="0"/>
          </a:p>
        </p:txBody>
      </p:sp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1676400" y="59436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Arial Narrow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Tools for Computing Amplitudes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tools for computing in gauge theories — the core of the Standard Model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r>
              <a:rPr lang="en-US" dirty="0"/>
              <a:t>Motivations and connections</a:t>
            </a:r>
          </a:p>
          <a:p>
            <a:pPr lvl="1"/>
            <a:r>
              <a:rPr lang="en-US" sz="2400" dirty="0"/>
              <a:t>Particle physics: </a:t>
            </a:r>
            <a:r>
              <a:rPr lang="en-US" sz="2200" i="1" dirty="0">
                <a:solidFill>
                  <a:srgbClr val="C00000"/>
                </a:solidFill>
                <a:latin typeface="Palatino Linotype" pitchFamily="18" charset="0"/>
              </a:rPr>
              <a:t>SU</a:t>
            </a:r>
            <a:r>
              <a:rPr lang="en-US" sz="2400" dirty="0">
                <a:solidFill>
                  <a:srgbClr val="C00000"/>
                </a:solidFill>
              </a:rPr>
              <a:t>(3) </a:t>
            </a:r>
            <a:r>
              <a:rPr lang="en-US" sz="2400" b="1" dirty="0">
                <a:solidFill>
                  <a:srgbClr val="C00000"/>
                </a:solidFill>
                <a:sym typeface="Symbol" pitchFamily="18" charset="2"/>
              </a:rPr>
              <a:t></a:t>
            </a:r>
            <a:r>
              <a:rPr lang="en-US" sz="2400" dirty="0">
                <a:solidFill>
                  <a:srgbClr val="C00000"/>
                </a:solidFill>
                <a:sym typeface="Symbol" pitchFamily="18" charset="2"/>
              </a:rPr>
              <a:t> </a:t>
            </a:r>
            <a:r>
              <a:rPr lang="en-US" sz="2200" i="1" dirty="0">
                <a:latin typeface="Palatino Linotype" pitchFamily="18" charset="0"/>
              </a:rPr>
              <a:t>SU</a:t>
            </a:r>
            <a:r>
              <a:rPr lang="en-US" sz="2400" dirty="0"/>
              <a:t>(2) </a:t>
            </a:r>
            <a:r>
              <a:rPr lang="en-US" sz="2400" b="1" dirty="0">
                <a:sym typeface="Symbol" pitchFamily="18" charset="2"/>
              </a:rPr>
              <a:t></a:t>
            </a:r>
            <a:r>
              <a:rPr lang="en-US" sz="2400" dirty="0">
                <a:sym typeface="Symbol" pitchFamily="18" charset="2"/>
              </a:rPr>
              <a:t> </a:t>
            </a:r>
            <a:r>
              <a:rPr lang="en-US" sz="2200" i="1" dirty="0">
                <a:latin typeface="Palatino Linotype" pitchFamily="18" charset="0"/>
              </a:rPr>
              <a:t>U</a:t>
            </a:r>
            <a:r>
              <a:rPr lang="en-US" sz="2400" dirty="0"/>
              <a:t>(1)</a:t>
            </a:r>
            <a:endParaRPr lang="en-US" sz="2400" dirty="0">
              <a:sym typeface="Symbol" pitchFamily="18" charset="2"/>
            </a:endParaRPr>
          </a:p>
          <a:p>
            <a:pPr lvl="1"/>
            <a:r>
              <a:rPr lang="en-US" sz="2600" dirty="0">
                <a:latin typeface="Monotype Corsiva" pitchFamily="66" charset="0"/>
              </a:rPr>
              <a:t>N</a:t>
            </a:r>
            <a:r>
              <a:rPr lang="en-US" sz="2400" dirty="0"/>
              <a:t> </a:t>
            </a:r>
            <a:r>
              <a:rPr lang="en-US" sz="2400" dirty="0" smtClean="0"/>
              <a:t>= 4 </a:t>
            </a:r>
            <a:r>
              <a:rPr lang="en-US" sz="2400" dirty="0" err="1"/>
              <a:t>supersymmetric</a:t>
            </a:r>
            <a:r>
              <a:rPr lang="en-US" sz="2400" dirty="0"/>
              <a:t> gauge theories and </a:t>
            </a:r>
            <a:r>
              <a:rPr lang="en-US" sz="2400" dirty="0" err="1"/>
              <a:t>AdS</a:t>
            </a:r>
            <a:r>
              <a:rPr lang="en-US" sz="2400" dirty="0"/>
              <a:t>/CFT</a:t>
            </a:r>
          </a:p>
          <a:p>
            <a:pPr lvl="1"/>
            <a:r>
              <a:rPr lang="en-US" sz="2400" dirty="0"/>
              <a:t>Witten’s </a:t>
            </a:r>
            <a:r>
              <a:rPr lang="en-US" sz="2400" dirty="0" err="1"/>
              <a:t>twistor</a:t>
            </a:r>
            <a:r>
              <a:rPr lang="en-US" sz="2400" dirty="0"/>
              <a:t> </a:t>
            </a:r>
            <a:r>
              <a:rPr lang="en-US" sz="2400" dirty="0" smtClean="0"/>
              <a:t>string</a:t>
            </a:r>
          </a:p>
          <a:p>
            <a:pPr lvl="1"/>
            <a:r>
              <a:rPr lang="en-US" sz="2400" dirty="0" err="1" smtClean="0"/>
              <a:t>Grassmanians</a:t>
            </a:r>
            <a:endParaRPr lang="en-US" sz="2400" dirty="0" smtClean="0"/>
          </a:p>
          <a:p>
            <a:pPr lvl="1"/>
            <a:r>
              <a:rPr lang="en-US" sz="2600" dirty="0" smtClean="0">
                <a:latin typeface="Monotype Corsiva" pitchFamily="66" charset="0"/>
              </a:rPr>
              <a:t>N</a:t>
            </a:r>
            <a:r>
              <a:rPr lang="en-US" sz="2400" dirty="0" smtClean="0"/>
              <a:t> = 8 </a:t>
            </a:r>
            <a:r>
              <a:rPr lang="en-US" sz="2400" dirty="0" err="1" smtClean="0"/>
              <a:t>supergravity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914400"/>
            <a:ext cx="5191364" cy="561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93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Contributions Do We Need?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Short-distance matrix elements to 2-jet production at leading order: tree </a:t>
            </a:r>
            <a:r>
              <a:rPr lang="en-US" dirty="0" smtClean="0"/>
              <a:t>level </a:t>
            </a:r>
            <a:r>
              <a:rPr lang="en-US" dirty="0" smtClean="0">
                <a:solidFill>
                  <a:srgbClr val="C00000"/>
                </a:solidFill>
              </a:rPr>
              <a:t>amplitudes</a:t>
            </a:r>
            <a:endParaRPr lang="en-US" dirty="0">
              <a:solidFill>
                <a:srgbClr val="C000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7524" name="Picture 4" descr="twojetLO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978021" y="2971800"/>
            <a:ext cx="2706945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/>
              <a:t>Short-distance matrix elements to 2-jet production at next-to-leading order: tree level + </a:t>
            </a:r>
            <a:r>
              <a:rPr lang="en-US" dirty="0" smtClean="0">
                <a:solidFill>
                  <a:srgbClr val="C00000"/>
                </a:solidFill>
              </a:rPr>
              <a:t>one-loop amplitudes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real </a:t>
            </a:r>
            <a:r>
              <a:rPr lang="en-US" dirty="0"/>
              <a:t>emission</a:t>
            </a:r>
          </a:p>
          <a:p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752600" y="2967830"/>
            <a:ext cx="5638800" cy="1070770"/>
            <a:chOff x="1752600" y="2819400"/>
            <a:chExt cx="5638800" cy="1070770"/>
          </a:xfrm>
        </p:grpSpPr>
        <p:pic>
          <p:nvPicPr>
            <p:cNvPr id="129028" name="Picture 4" descr="twojetNLOv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2081675" y="2819400"/>
              <a:ext cx="5172737" cy="1042988"/>
            </a:xfrm>
            <a:prstGeom prst="rect">
              <a:avLst/>
            </a:prstGeom>
            <a:noFill/>
          </p:spPr>
        </p:pic>
        <p:pic>
          <p:nvPicPr>
            <p:cNvPr id="129032" name="Picture 8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6" cstate="print"/>
            <a:stretch>
              <a:fillRect/>
            </a:stretch>
          </p:blipFill>
          <p:spPr bwMode="auto">
            <a:xfrm>
              <a:off x="2551113" y="2842417"/>
              <a:ext cx="111125" cy="1047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9034" name="Picture 10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 cstate="print"/>
            <a:stretch>
              <a:fillRect/>
            </a:stretch>
          </p:blipFill>
          <p:spPr bwMode="auto">
            <a:xfrm>
              <a:off x="7280275" y="2840830"/>
              <a:ext cx="111125" cy="1047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9035" name="Text Box 11"/>
            <p:cNvSpPr txBox="1">
              <a:spLocks noChangeArrowheads="1"/>
            </p:cNvSpPr>
            <p:nvPr/>
          </p:nvSpPr>
          <p:spPr bwMode="auto">
            <a:xfrm>
              <a:off x="1752600" y="3132138"/>
              <a:ext cx="304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C00000"/>
                  </a:solidFill>
                  <a:latin typeface="Palatino Linotype" pitchFamily="18" charset="0"/>
                </a:rPr>
                <a:t>2</a:t>
              </a:r>
            </a:p>
          </p:txBody>
        </p:sp>
      </p:grpSp>
      <p:pic>
        <p:nvPicPr>
          <p:cNvPr id="129036" name="Picture 12" descr="twojetNLOr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3477340" y="4572000"/>
            <a:ext cx="269486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53814" y="3441065"/>
            <a:ext cx="3110010" cy="380894"/>
          </a:xfrm>
          <a:prstGeom prst="rect">
            <a:avLst/>
          </a:prstGeom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46505" y="2402840"/>
            <a:ext cx="3300450" cy="380894"/>
          </a:xfrm>
          <a:prstGeom prst="rect">
            <a:avLst/>
          </a:prstGeom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Amplitudes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building blocks for computing scattering cross sections</a:t>
            </a:r>
          </a:p>
          <a:p>
            <a:endParaRPr lang="en-US" dirty="0"/>
          </a:p>
          <a:p>
            <a:r>
              <a:rPr lang="en-US" dirty="0" smtClean="0"/>
              <a:t>Using crossing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Can derive all other physical quantities in gauge theories (</a:t>
            </a:r>
            <a:r>
              <a:rPr lang="en-US" i="1" dirty="0" smtClean="0"/>
              <a:t>e.g.</a:t>
            </a:r>
            <a:r>
              <a:rPr lang="en-US" dirty="0" smtClean="0"/>
              <a:t> anomalous dimensions) from them</a:t>
            </a:r>
          </a:p>
          <a:p>
            <a:endParaRPr lang="en-US" dirty="0"/>
          </a:p>
          <a:p>
            <a:r>
              <a:rPr lang="en-US" dirty="0" smtClean="0"/>
              <a:t>In gravity, they are the </a:t>
            </a:r>
            <a:r>
              <a:rPr lang="en-US" i="1" dirty="0" smtClean="0"/>
              <a:t>only</a:t>
            </a:r>
            <a:r>
              <a:rPr lang="en-US" dirty="0" smtClean="0"/>
              <a:t> physical observables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0" y="2438400"/>
            <a:ext cx="2253620" cy="34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08960" y="3461385"/>
            <a:ext cx="2094919" cy="34851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543800" y="340421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Palatino Linotype" pitchFamily="18" charset="0"/>
              </a:rPr>
              <a:t>MHV</a:t>
            </a:r>
            <a:endParaRPr lang="en-US" sz="2400" dirty="0">
              <a:solidFill>
                <a:srgbClr val="C00000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7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the Textbook Way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219200"/>
                <a:ext cx="8763000" cy="54864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Feynman Diagrams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Over 60 years of successful application in all areas of particle physics and beyond</a:t>
                </a:r>
              </a:p>
              <a:p>
                <a:r>
                  <a:rPr lang="en-US" dirty="0" smtClean="0"/>
                  <a:t>Heuristic language for scattering processes</a:t>
                </a:r>
              </a:p>
              <a:p>
                <a:r>
                  <a:rPr lang="en-US" dirty="0" smtClean="0"/>
                  <a:t>Precise rules for computing to all orders in pert. theory</a:t>
                </a:r>
              </a:p>
              <a:p>
                <a:r>
                  <a:rPr lang="en-US" dirty="0" smtClean="0"/>
                  <a:t>Based on </a:t>
                </a:r>
                <a:r>
                  <a:rPr lang="en-US" dirty="0" err="1" smtClean="0"/>
                  <a:t>Lagrangian</a:t>
                </a:r>
                <a:r>
                  <a:rPr lang="en-US" dirty="0" smtClean="0"/>
                  <a:t> representation</a:t>
                </a:r>
                <a:endParaRPr lang="en-US" dirty="0"/>
              </a:p>
              <a:p>
                <a:r>
                  <a:rPr lang="en-US" dirty="0" smtClean="0"/>
                  <a:t>Classic successes: </a:t>
                </a:r>
              </a:p>
              <a:p>
                <a:pPr lvl="1"/>
                <a:r>
                  <a:rPr lang="en-US" dirty="0" smtClean="0"/>
                  <a:t>electron </a:t>
                </a:r>
                <a:r>
                  <a:rPr lang="en-US" i="1" dirty="0" smtClean="0"/>
                  <a:t>g</a:t>
                </a:r>
                <a:r>
                  <a:rPr lang="en-US" dirty="0" smtClean="0"/>
                  <a:t>-2 to 1 part in 10</a:t>
                </a:r>
                <a:r>
                  <a:rPr lang="en-US" baseline="30000" dirty="0" smtClean="0"/>
                  <a:t>10</a:t>
                </a:r>
              </a:p>
              <a:p>
                <a:pPr lvl="1"/>
                <a:r>
                  <a:rPr lang="en-US" dirty="0"/>
                  <a:t>d</a:t>
                </a:r>
                <a:r>
                  <a:rPr lang="en-US" dirty="0" smtClean="0"/>
                  <a:t>iscovery of asymptotic freedom</a:t>
                </a:r>
              </a:p>
              <a:p>
                <a:r>
                  <a:rPr lang="en-US" dirty="0" smtClean="0"/>
                  <a:t>Recent successes: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acc>
                    <m:r>
                      <a:rPr lang="en-US" b="0" i="1" dirty="0" smtClean="0">
                        <a:latin typeface="Cambria Math"/>
                      </a:rPr>
                      <m:t>+</m:t>
                    </m:r>
                    <m:r>
                      <a:rPr lang="en-US" b="0" i="1" dirty="0" smtClean="0">
                        <a:latin typeface="Cambria Math"/>
                      </a:rPr>
                      <m:t>𝑏</m:t>
                    </m:r>
                    <m:acc>
                      <m:accPr>
                        <m:chr m:val="̅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dirty="0" smtClean="0"/>
                  <a:t> to NLO  (</a:t>
                </a:r>
                <a:r>
                  <a:rPr lang="en-US" dirty="0" err="1" smtClean="0">
                    <a:solidFill>
                      <a:srgbClr val="C00000"/>
                    </a:solidFill>
                  </a:rPr>
                  <a:t>Bredenstein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, </a:t>
                </a:r>
                <a:r>
                  <a:rPr lang="en-US" dirty="0" err="1" smtClean="0">
                    <a:solidFill>
                      <a:srgbClr val="C00000"/>
                    </a:solidFill>
                  </a:rPr>
                  <a:t>Denner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, </a:t>
                </a:r>
                <a:r>
                  <a:rPr lang="en-US" dirty="0" err="1" smtClean="0">
                    <a:solidFill>
                      <a:srgbClr val="C00000"/>
                    </a:solidFill>
                  </a:rPr>
                  <a:t>Dittmaier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, </a:t>
                </a:r>
                <a:r>
                  <a:rPr lang="en-US" dirty="0" err="1" smtClean="0">
                    <a:solidFill>
                      <a:srgbClr val="C00000"/>
                    </a:solidFill>
                  </a:rPr>
                  <a:t>Kallweit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, </a:t>
                </a:r>
                <a:r>
                  <a:rPr lang="en-US" dirty="0" err="1" smtClean="0">
                    <a:solidFill>
                      <a:srgbClr val="C00000"/>
                    </a:solidFill>
                  </a:rPr>
                  <a:t>Pozzorini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)</a:t>
                </a:r>
              </a:p>
              <a:p>
                <a:pPr lvl="1"/>
                <a:r>
                  <a:rPr lang="en-US" dirty="0" smtClean="0"/>
                  <a:t>EW NLO for 2 jets (</a:t>
                </a:r>
                <a:r>
                  <a:rPr lang="en-US" dirty="0" err="1" smtClean="0">
                    <a:solidFill>
                      <a:srgbClr val="C00000"/>
                    </a:solidFill>
                  </a:rPr>
                  <a:t>Dittmaier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, Huss, </a:t>
                </a:r>
                <a:r>
                  <a:rPr lang="en-US" dirty="0" err="1" smtClean="0">
                    <a:solidFill>
                      <a:srgbClr val="C00000"/>
                    </a:solidFill>
                  </a:rPr>
                  <a:t>Speckner</a:t>
                </a:r>
                <a:r>
                  <a:rPr lang="en-US" dirty="0" smtClean="0"/>
                  <a:t>)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219200"/>
                <a:ext cx="8763000" cy="5486400"/>
              </a:xfrm>
              <a:blipFill rotWithShape="1">
                <a:blip r:embed="rId2"/>
                <a:stretch>
                  <a:fillRect l="-974" t="-889" r="-1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688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Traditional Approach</a:t>
            </a:r>
          </a:p>
        </p:txBody>
      </p:sp>
      <p:sp>
        <p:nvSpPr>
          <p:cNvPr id="87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Pick a process</a:t>
            </a:r>
          </a:p>
          <a:p>
            <a:r>
              <a:rPr lang="en-US" dirty="0"/>
              <a:t>Grab a graduate student</a:t>
            </a:r>
          </a:p>
          <a:p>
            <a:r>
              <a:rPr lang="en-US" dirty="0"/>
              <a:t>Lock him or her in a room</a:t>
            </a:r>
          </a:p>
          <a:p>
            <a:r>
              <a:rPr lang="en-US" dirty="0"/>
              <a:t>Provide a copy of the relevant Feynman rules, or at least of </a:t>
            </a:r>
            <a:r>
              <a:rPr lang="en-US" dirty="0" err="1"/>
              <a:t>Peskin</a:t>
            </a:r>
            <a:r>
              <a:rPr lang="en-US" dirty="0"/>
              <a:t> &amp; Schroeder’s book</a:t>
            </a:r>
          </a:p>
          <a:p>
            <a:r>
              <a:rPr lang="en-US" dirty="0"/>
              <a:t>Supply caffeine, a modicum of nourishment, and occasional instructions</a:t>
            </a:r>
          </a:p>
          <a:p>
            <a:r>
              <a:rPr lang="en-US" dirty="0"/>
              <a:t>Provide a computer, a copy of </a:t>
            </a:r>
            <a:r>
              <a:rPr lang="en-US" i="1" dirty="0" err="1">
                <a:latin typeface="Plantagenet Cherokee" pitchFamily="18" charset="0"/>
              </a:rPr>
              <a:t>Mathematica</a:t>
            </a:r>
            <a:r>
              <a:rPr lang="en-US" sz="2800" dirty="0"/>
              <a:t> </a:t>
            </a:r>
            <a:r>
              <a:rPr lang="en-US" dirty="0"/>
              <a:t>&amp; a C++ compiler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736" y="1600200"/>
            <a:ext cx="1425064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05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7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7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7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7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85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74638"/>
            <a:ext cx="8683625" cy="1143000"/>
          </a:xfrm>
          <a:noFill/>
        </p:spPr>
        <p:txBody>
          <a:bodyPr/>
          <a:lstStyle/>
          <a:p>
            <a:r>
              <a:rPr lang="en-US" sz="3400" dirty="0" smtClean="0"/>
              <a:t>A Difficulty</a:t>
            </a:r>
            <a:endParaRPr lang="en-US" sz="3400" dirty="0"/>
          </a:p>
        </p:txBody>
      </p:sp>
      <p:sp>
        <p:nvSpPr>
          <p:cNvPr id="85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/>
              <a:t>Huge number of diagrams in calculations of interest — factorial growth</a:t>
            </a:r>
          </a:p>
          <a:p>
            <a:r>
              <a:rPr lang="en-US" dirty="0"/>
              <a:t>2 → 6 jets: 	34300 tree diagrams, ~ 2.5 ∙ 10</a:t>
            </a:r>
            <a:r>
              <a:rPr lang="en-US" baseline="30000" dirty="0"/>
              <a:t>7</a:t>
            </a:r>
            <a:r>
              <a:rPr lang="en-US" dirty="0"/>
              <a:t> terms</a:t>
            </a:r>
          </a:p>
          <a:p>
            <a:pPr>
              <a:buFontTx/>
              <a:buNone/>
            </a:pPr>
            <a:r>
              <a:rPr lang="en-US" dirty="0"/>
              <a:t>			~2.9 ∙ 10</a:t>
            </a:r>
            <a:r>
              <a:rPr lang="en-US" baseline="30000" dirty="0"/>
              <a:t>6</a:t>
            </a:r>
            <a:r>
              <a:rPr lang="en-US" dirty="0"/>
              <a:t> 1-loop diagrams, ~ 1.9 ∙ 10</a:t>
            </a:r>
            <a:r>
              <a:rPr lang="en-US" baseline="30000" dirty="0"/>
              <a:t>10</a:t>
            </a:r>
            <a:r>
              <a:rPr lang="en-US" dirty="0"/>
              <a:t> </a:t>
            </a:r>
            <a:r>
              <a:rPr lang="en-US" dirty="0" smtClean="0"/>
              <a:t>terms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276600"/>
            <a:ext cx="2057400" cy="271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90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Are Simple!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Parke–Taylor formula for color-ordered </a:t>
            </a:r>
            <a:r>
              <a:rPr lang="en-US" i="1" dirty="0" smtClean="0"/>
              <a:t>A</a:t>
            </a:r>
            <a:r>
              <a:rPr lang="en-US" baseline="30000" dirty="0" smtClean="0"/>
              <a:t>MHV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 algn="r">
              <a:buNone/>
            </a:pPr>
            <a:endParaRPr lang="en-US" sz="2000" dirty="0" smtClean="0">
              <a:solidFill>
                <a:srgbClr val="C00000"/>
              </a:solidFill>
            </a:endParaRPr>
          </a:p>
          <a:p>
            <a:pPr marL="0" indent="0" algn="r">
              <a:buNone/>
            </a:pPr>
            <a:r>
              <a:rPr lang="en-US" sz="2000" dirty="0" err="1" smtClean="0">
                <a:solidFill>
                  <a:srgbClr val="C00000"/>
                </a:solidFill>
              </a:rPr>
              <a:t>Mangano</a:t>
            </a:r>
            <a:r>
              <a:rPr lang="en-US" sz="2000" dirty="0" smtClean="0">
                <a:solidFill>
                  <a:srgbClr val="C00000"/>
                </a:solidFill>
              </a:rPr>
              <a:t>, Parke, &amp; </a:t>
            </a:r>
            <a:r>
              <a:rPr lang="en-US" sz="2000" dirty="0" err="1" smtClean="0">
                <a:solidFill>
                  <a:srgbClr val="C00000"/>
                </a:solidFill>
              </a:rPr>
              <a:t>Xu</a:t>
            </a:r>
            <a:endParaRPr lang="en-US" sz="2000" dirty="0" smtClean="0">
              <a:solidFill>
                <a:srgbClr val="C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2197" y="3520590"/>
            <a:ext cx="3931208" cy="82281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Oval 9"/>
          <p:cNvSpPr/>
          <p:nvPr/>
        </p:nvSpPr>
        <p:spPr>
          <a:xfrm>
            <a:off x="2438400" y="3931996"/>
            <a:ext cx="685800" cy="4114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804567" y="4293313"/>
            <a:ext cx="786233" cy="1431847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640" y="5760720"/>
            <a:ext cx="945492" cy="30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13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4582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Even Simpler in </a:t>
            </a:r>
            <a:r>
              <a:rPr lang="en-US" dirty="0" smtClean="0">
                <a:latin typeface="Monotype Corsiva" pitchFamily="66" charset="0"/>
              </a:rPr>
              <a:t>N</a:t>
            </a:r>
            <a:r>
              <a:rPr lang="en-US" sz="3200" dirty="0" smtClean="0"/>
              <a:t>=4 </a:t>
            </a:r>
            <a:r>
              <a:rPr lang="en-US" sz="3200" dirty="0" err="1" smtClean="0"/>
              <a:t>Supersymmetric</a:t>
            </a:r>
            <a:r>
              <a:rPr lang="en-US" sz="3200" dirty="0" smtClean="0"/>
              <a:t> Theory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Nair–Parke–Taylor form for MHV-class amplitudes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2194" y="2148988"/>
            <a:ext cx="3931215" cy="97457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8168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 Are Simple At Loop Level Too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One-loop in </a:t>
            </a:r>
            <a:r>
              <a:rPr lang="en-US" sz="2600" dirty="0" smtClean="0">
                <a:latin typeface="Monotype Corsiva" pitchFamily="66" charset="0"/>
              </a:rPr>
              <a:t>N</a:t>
            </a:r>
            <a:r>
              <a:rPr lang="en-US" dirty="0" smtClean="0"/>
              <a:t> = 4: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All-</a:t>
            </a:r>
            <a:r>
              <a:rPr lang="en-US" sz="2200" i="1" dirty="0" smtClean="0">
                <a:latin typeface="Palatino Linotype" pitchFamily="18" charset="0"/>
              </a:rPr>
              <a:t>n</a:t>
            </a:r>
            <a:r>
              <a:rPr lang="en-US" dirty="0" smtClean="0"/>
              <a:t> QCD amplitudes for MHV configuration on a few Phys Rev D pages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i="0" dirty="0"/>
          </a:p>
        </p:txBody>
      </p:sp>
      <p:pic>
        <p:nvPicPr>
          <p:cNvPr id="6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2266950"/>
            <a:ext cx="52387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 descr="unitfig03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1000" contrast="2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138196" y="1325689"/>
            <a:ext cx="2624804" cy="21795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908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610600" cy="4525963"/>
          </a:xfrm>
        </p:spPr>
        <p:txBody>
          <a:bodyPr/>
          <a:lstStyle/>
          <a:p>
            <a:r>
              <a:rPr lang="en-US" dirty="0" smtClean="0"/>
              <a:t>The particle content of the Standard Model is now complete, with last year’s discovery of a Higgs-like boson by the ATLAS and CMS collaborations</a:t>
            </a:r>
          </a:p>
          <a:p>
            <a:endParaRPr lang="en-US" dirty="0"/>
          </a:p>
          <a:p>
            <a:r>
              <a:rPr lang="en-US" dirty="0" smtClean="0"/>
              <a:t>Every discovery opens new doors, and raises new questions</a:t>
            </a:r>
          </a:p>
          <a:p>
            <a:endParaRPr lang="en-US" dirty="0"/>
          </a:p>
          <a:p>
            <a:r>
              <a:rPr lang="en-US" dirty="0" smtClean="0"/>
              <a:t>How Standard-Model-like is the new boson?</a:t>
            </a:r>
          </a:p>
          <a:p>
            <a:pPr lvl="1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We’ll need precision calculations to see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 smtClean="0"/>
              <a:t>Is there anything else hiding in the LHC data?</a:t>
            </a:r>
          </a:p>
          <a:p>
            <a:pPr lvl="1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We’ll need background calculations to know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79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85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74638"/>
            <a:ext cx="8683625" cy="1143000"/>
          </a:xfrm>
          <a:noFill/>
        </p:spPr>
        <p:txBody>
          <a:bodyPr/>
          <a:lstStyle/>
          <a:p>
            <a:r>
              <a:rPr lang="en-US" sz="3400" dirty="0" smtClean="0"/>
              <a:t>Calculation is a Mess</a:t>
            </a:r>
            <a:endParaRPr lang="en-US" sz="3400" dirty="0"/>
          </a:p>
        </p:txBody>
      </p:sp>
      <p:sp>
        <p:nvSpPr>
          <p:cNvPr id="85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Vertices and propagators involve gauge-variant off-shell states</a:t>
            </a:r>
          </a:p>
          <a:p>
            <a:r>
              <a:rPr lang="en-US" dirty="0" smtClean="0"/>
              <a:t>Each diagram is not gauge-invariant — huge </a:t>
            </a:r>
            <a:r>
              <a:rPr lang="en-US" dirty="0"/>
              <a:t>cancellations of gauge-</a:t>
            </a:r>
            <a:r>
              <a:rPr lang="en-US" dirty="0" err="1"/>
              <a:t>noninvariant</a:t>
            </a:r>
            <a:r>
              <a:rPr lang="en-US" dirty="0"/>
              <a:t>, redundant, parts are to blame (exacerbated by high-rank tensor reductions)</a:t>
            </a:r>
          </a:p>
          <a:p>
            <a:pPr>
              <a:buFontTx/>
              <a:buNone/>
            </a:pPr>
            <a:r>
              <a:rPr lang="en-US" i="1" dirty="0">
                <a:latin typeface="Arial Narrow" pitchFamily="34" charset="0"/>
              </a:rPr>
              <a:t>   </a:t>
            </a:r>
            <a:endParaRPr lang="en-US" dirty="0" smtClean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3550920"/>
            <a:ext cx="2286000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59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5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5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86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On-Shell </a:t>
            </a:r>
            <a:r>
              <a:rPr lang="en-US" dirty="0"/>
              <a:t>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016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1295400"/>
                <a:ext cx="8839200" cy="54864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All physical quantities computed</a:t>
                </a:r>
              </a:p>
              <a:p>
                <a:pPr lvl="1"/>
                <a:r>
                  <a:rPr lang="en-US" dirty="0" smtClean="0"/>
                  <a:t>From basic interaction amplitude: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tree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Using </a:t>
                </a:r>
                <a:r>
                  <a:rPr lang="en-US" dirty="0"/>
                  <a:t>only information from physical </a:t>
                </a:r>
                <a:r>
                  <a:rPr lang="en-US" dirty="0" smtClean="0"/>
                  <a:t>on-shell states</a:t>
                </a:r>
              </a:p>
              <a:p>
                <a:pPr lvl="1"/>
                <a:r>
                  <a:rPr lang="en-US" dirty="0"/>
                  <a:t>Avoid size explosion of intermediate terms due to unphysical </a:t>
                </a:r>
                <a:r>
                  <a:rPr lang="en-US" dirty="0" smtClean="0"/>
                  <a:t>states</a:t>
                </a:r>
              </a:p>
              <a:p>
                <a:pPr lvl="1"/>
                <a:r>
                  <a:rPr lang="en-US" dirty="0" smtClean="0"/>
                  <a:t>Without use of a </a:t>
                </a:r>
                <a:r>
                  <a:rPr lang="en-US" dirty="0" err="1" smtClean="0"/>
                  <a:t>Lagrangian</a:t>
                </a:r>
                <a:endParaRPr lang="en-US" dirty="0"/>
              </a:p>
              <a:p>
                <a:r>
                  <a:rPr lang="en-US" dirty="0" smtClean="0"/>
                  <a:t>Turn </a:t>
                </a:r>
                <a:r>
                  <a:rPr lang="en-US" dirty="0"/>
                  <a:t>properties of amplitudes </a:t>
                </a:r>
                <a:r>
                  <a:rPr lang="en-US" dirty="0" smtClean="0"/>
                  <a:t>into tools for calculating</a:t>
                </a:r>
                <a:endParaRPr lang="en-US" dirty="0"/>
              </a:p>
              <a:p>
                <a:pPr lvl="1"/>
                <a:r>
                  <a:rPr lang="en-US" dirty="0" smtClean="0"/>
                  <a:t>Factorization</a:t>
                </a:r>
                <a:endParaRPr lang="en-US" dirty="0" smtClean="0">
                  <a:solidFill>
                    <a:srgbClr val="C00000"/>
                  </a:solidFill>
                </a:endParaRPr>
              </a:p>
              <a:p>
                <a:pPr lvl="2">
                  <a:buSzPct val="85000"/>
                  <a:buFont typeface="Wingdings" pitchFamily="2" charset="2"/>
                  <a:buChar char="Ø"/>
                </a:pPr>
                <a:r>
                  <a:rPr lang="en-US" dirty="0" smtClean="0"/>
                  <a:t>Leads to on-shell recursion relations (BCFW) for tree-level amplitudes</a:t>
                </a:r>
              </a:p>
              <a:p>
                <a:pPr lvl="2">
                  <a:buSzPct val="85000"/>
                  <a:buFont typeface="Wingdings" pitchFamily="2" charset="2"/>
                  <a:buChar char="Ø"/>
                </a:pPr>
                <a:r>
                  <a:rPr lang="en-US" dirty="0" smtClean="0"/>
                  <a:t>Important to controlling infrared divergences in real-emission contributions to NLO calculations</a:t>
                </a:r>
                <a:endParaRPr lang="en-US" dirty="0">
                  <a:solidFill>
                    <a:srgbClr val="C00000"/>
                  </a:solidFill>
                </a:endParaRPr>
              </a:p>
              <a:p>
                <a:pPr lvl="1"/>
                <a:r>
                  <a:rPr lang="en-US" dirty="0" err="1"/>
                  <a:t>Unitarity</a:t>
                </a:r>
                <a:r>
                  <a:rPr lang="en-US" dirty="0"/>
                  <a:t> </a:t>
                </a:r>
                <a:endParaRPr lang="en-US" dirty="0" smtClean="0">
                  <a:solidFill>
                    <a:srgbClr val="FFFF99"/>
                  </a:solidFill>
                </a:endParaRPr>
              </a:p>
              <a:p>
                <a:pPr lvl="2">
                  <a:buSzPct val="85000"/>
                  <a:buFont typeface="Wingdings" pitchFamily="2" charset="2"/>
                  <a:buChar char="Ø"/>
                </a:pPr>
                <a:r>
                  <a:rPr lang="en-US" dirty="0" smtClean="0"/>
                  <a:t>Leads to the </a:t>
                </a:r>
                <a:r>
                  <a:rPr lang="en-US" dirty="0" err="1" smtClean="0"/>
                  <a:t>unitarity</a:t>
                </a:r>
                <a:r>
                  <a:rPr lang="en-US" dirty="0" smtClean="0"/>
                  <a:t> method for loop calculations</a:t>
                </a:r>
                <a:endParaRPr lang="en-US" dirty="0"/>
              </a:p>
              <a:p>
                <a:pPr lvl="1"/>
                <a:r>
                  <a:rPr lang="en-US" dirty="0"/>
                  <a:t>Underlying field </a:t>
                </a:r>
                <a:r>
                  <a:rPr lang="en-US" dirty="0" smtClean="0"/>
                  <a:t>theory</a:t>
                </a:r>
              </a:p>
              <a:p>
                <a:pPr lvl="2">
                  <a:buSzPct val="85000"/>
                  <a:buFont typeface="Wingdings" pitchFamily="2" charset="2"/>
                  <a:buChar char="Ø"/>
                </a:pPr>
                <a:r>
                  <a:rPr lang="en-US" dirty="0" smtClean="0"/>
                  <a:t>Gives us an integral basis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601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1295400"/>
                <a:ext cx="8839200" cy="5486400"/>
              </a:xfrm>
              <a:blipFill rotWithShape="1">
                <a:blip r:embed="rId3"/>
                <a:stretch>
                  <a:fillRect l="-897" t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247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86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On-Shell </a:t>
            </a:r>
            <a:r>
              <a:rPr lang="en-US" dirty="0"/>
              <a:t>Methods</a:t>
            </a:r>
          </a:p>
        </p:txBody>
      </p:sp>
      <p:sp>
        <p:nvSpPr>
          <p:cNvPr id="86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534400" cy="5105400"/>
          </a:xfrm>
        </p:spPr>
        <p:txBody>
          <a:bodyPr/>
          <a:lstStyle/>
          <a:p>
            <a:r>
              <a:rPr lang="en-US" dirty="0" smtClean="0"/>
              <a:t>Kinematics: </a:t>
            </a:r>
            <a:r>
              <a:rPr lang="en-US" dirty="0" err="1" smtClean="0"/>
              <a:t>spinor</a:t>
            </a:r>
            <a:r>
              <a:rPr lang="en-US" dirty="0" smtClean="0"/>
              <a:t> variables</a:t>
            </a:r>
            <a:endParaRPr lang="en-US" dirty="0"/>
          </a:p>
          <a:p>
            <a:r>
              <a:rPr lang="en-US" dirty="0"/>
              <a:t>P</a:t>
            </a:r>
            <a:r>
              <a:rPr lang="en-US" dirty="0" smtClean="0"/>
              <a:t>roperties </a:t>
            </a:r>
            <a:r>
              <a:rPr lang="en-US" dirty="0"/>
              <a:t>of amplitudes </a:t>
            </a:r>
            <a:r>
              <a:rPr lang="en-US" dirty="0" smtClean="0"/>
              <a:t>become </a:t>
            </a:r>
            <a:r>
              <a:rPr lang="en-US" dirty="0" err="1"/>
              <a:t>calculational</a:t>
            </a:r>
            <a:r>
              <a:rPr lang="en-US" dirty="0"/>
              <a:t> tools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Factorization</a:t>
            </a:r>
            <a:r>
              <a:rPr lang="en-US" dirty="0">
                <a:solidFill>
                  <a:srgbClr val="C00000"/>
                </a:solidFill>
              </a:rPr>
              <a:t> → on-shell </a:t>
            </a:r>
            <a:r>
              <a:rPr lang="en-US" dirty="0" smtClean="0">
                <a:solidFill>
                  <a:srgbClr val="C00000"/>
                </a:solidFill>
              </a:rPr>
              <a:t>recursion   </a:t>
            </a:r>
            <a:endParaRPr lang="en-US" dirty="0">
              <a:solidFill>
                <a:srgbClr val="C00000"/>
              </a:solidFill>
            </a:endParaRPr>
          </a:p>
          <a:p>
            <a:pPr marL="0" indent="0" algn="r">
              <a:buNone/>
            </a:pP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sz="2200" dirty="0" err="1" smtClean="0">
                <a:solidFill>
                  <a:srgbClr val="C00000"/>
                </a:solidFill>
              </a:rPr>
              <a:t>Britto</a:t>
            </a:r>
            <a:r>
              <a:rPr lang="en-US" sz="2200" dirty="0" smtClean="0">
                <a:solidFill>
                  <a:srgbClr val="C00000"/>
                </a:solidFill>
              </a:rPr>
              <a:t>, </a:t>
            </a:r>
            <a:r>
              <a:rPr lang="en-US" sz="2200" dirty="0" err="1" smtClean="0">
                <a:solidFill>
                  <a:srgbClr val="C00000"/>
                </a:solidFill>
              </a:rPr>
              <a:t>Cachazo</a:t>
            </a:r>
            <a:r>
              <a:rPr lang="en-US" sz="2200" dirty="0" smtClean="0">
                <a:solidFill>
                  <a:srgbClr val="C00000"/>
                </a:solidFill>
              </a:rPr>
              <a:t>, </a:t>
            </a:r>
            <a:r>
              <a:rPr lang="en-US" sz="2200" dirty="0" err="1" smtClean="0">
                <a:solidFill>
                  <a:srgbClr val="C00000"/>
                </a:solidFill>
              </a:rPr>
              <a:t>Feng</a:t>
            </a:r>
            <a:r>
              <a:rPr lang="en-US" sz="2200" dirty="0" smtClean="0">
                <a:solidFill>
                  <a:srgbClr val="C00000"/>
                </a:solidFill>
              </a:rPr>
              <a:t>, Witten,…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endParaRPr lang="en-US"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Unitarity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→ </a:t>
            </a:r>
            <a:r>
              <a:rPr lang="en-US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unitarity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method (</a:t>
            </a:r>
            <a:r>
              <a:rPr lang="en-US" sz="2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Bern, Dixon, Dunbar, DAK,…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)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Underlying field theory  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→ integral basis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62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Color Decomposition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Standard Feynman rules </a:t>
            </a:r>
            <a:r>
              <a:rPr lang="en-US" dirty="0">
                <a:sym typeface="Symbol" pitchFamily="18" charset="2"/>
              </a:rPr>
              <a:t> function of </a:t>
            </a:r>
            <a:r>
              <a:rPr lang="en-US" dirty="0" err="1">
                <a:sym typeface="Symbol" pitchFamily="18" charset="2"/>
              </a:rPr>
              <a:t>momenta</a:t>
            </a:r>
            <a:r>
              <a:rPr lang="en-US" dirty="0">
                <a:sym typeface="Symbol" pitchFamily="18" charset="2"/>
              </a:rPr>
              <a:t>, polarization vectors , and color indices</a:t>
            </a:r>
          </a:p>
          <a:p>
            <a:pPr>
              <a:buFontTx/>
              <a:buNone/>
            </a:pPr>
            <a:r>
              <a:rPr lang="en-US" dirty="0">
                <a:sym typeface="Symbol" pitchFamily="18" charset="2"/>
              </a:rPr>
              <a:t>Color structure is predictable.  Use representation</a:t>
            </a:r>
          </a:p>
          <a:p>
            <a:pPr>
              <a:buFontTx/>
              <a:buNone/>
            </a:pPr>
            <a:endParaRPr lang="en-US" dirty="0">
              <a:sym typeface="Symbol" pitchFamily="18" charset="2"/>
            </a:endParaRPr>
          </a:p>
          <a:p>
            <a:pPr>
              <a:spcBef>
                <a:spcPct val="100000"/>
              </a:spcBef>
              <a:buFontTx/>
              <a:buNone/>
            </a:pPr>
            <a:r>
              <a:rPr lang="en-US" dirty="0">
                <a:sym typeface="Symbol" pitchFamily="18" charset="2"/>
              </a:rPr>
              <a:t>to represent each term as a product of traces,</a:t>
            </a:r>
          </a:p>
          <a:p>
            <a:pPr>
              <a:spcBef>
                <a:spcPct val="100000"/>
              </a:spcBef>
              <a:buFontTx/>
              <a:buNone/>
            </a:pPr>
            <a:r>
              <a:rPr lang="en-US" dirty="0">
                <a:sym typeface="Symbol" pitchFamily="18" charset="2"/>
              </a:rPr>
              <a:t>and the </a:t>
            </a:r>
            <a:r>
              <a:rPr lang="en-US" dirty="0" err="1">
                <a:sym typeface="Symbol" pitchFamily="18" charset="2"/>
              </a:rPr>
              <a:t>Fierz</a:t>
            </a:r>
            <a:r>
              <a:rPr lang="en-US" dirty="0">
                <a:sym typeface="Symbol" pitchFamily="18" charset="2"/>
              </a:rPr>
              <a:t> identity</a:t>
            </a:r>
          </a:p>
          <a:p>
            <a:pPr>
              <a:buFontTx/>
              <a:buNone/>
            </a:pPr>
            <a:endParaRPr lang="en-US" dirty="0"/>
          </a:p>
        </p:txBody>
      </p:sp>
      <p:pic>
        <p:nvPicPr>
          <p:cNvPr id="47108" name="Picture 4" descr="color01"/>
          <p:cNvPicPr>
            <a:picLocks noChangeAspect="1" noChangeArrowheads="1"/>
          </p:cNvPicPr>
          <p:nvPr/>
        </p:nvPicPr>
        <p:blipFill>
          <a:blip r:embed="rId4" cstate="print">
            <a:lum bright="-100000"/>
          </a:blip>
          <a:srcRect/>
          <a:stretch>
            <a:fillRect/>
          </a:stretch>
        </p:blipFill>
        <p:spPr bwMode="auto">
          <a:xfrm>
            <a:off x="1012825" y="2838450"/>
            <a:ext cx="3940175" cy="774700"/>
          </a:xfrm>
          <a:prstGeom prst="rect">
            <a:avLst/>
          </a:prstGeom>
          <a:noFill/>
        </p:spPr>
      </p:pic>
      <p:pic>
        <p:nvPicPr>
          <p:cNvPr id="47109" name="Picture 5" descr="color02"/>
          <p:cNvPicPr>
            <a:picLocks noChangeAspect="1" noChangeArrowheads="1"/>
          </p:cNvPicPr>
          <p:nvPr/>
        </p:nvPicPr>
        <p:blipFill>
          <a:blip r:embed="rId5" cstate="print">
            <a:lum bright="-100000"/>
          </a:blip>
          <a:srcRect/>
          <a:stretch>
            <a:fillRect/>
          </a:stretch>
        </p:blipFill>
        <p:spPr bwMode="auto">
          <a:xfrm>
            <a:off x="1257300" y="4953000"/>
            <a:ext cx="5905500" cy="693738"/>
          </a:xfrm>
          <a:prstGeom prst="rect">
            <a:avLst/>
          </a:prstGeom>
          <a:noFill/>
        </p:spPr>
      </p:pic>
      <p:pic>
        <p:nvPicPr>
          <p:cNvPr id="47113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 contrast="100000"/>
          </a:blip>
          <a:srcRect/>
          <a:stretch>
            <a:fillRect/>
          </a:stretch>
        </p:blipFill>
        <p:spPr bwMode="auto">
          <a:xfrm>
            <a:off x="6959600" y="3048000"/>
            <a:ext cx="172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9181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457200"/>
            <a:ext cx="8077200" cy="5486400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To unwind traces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en-US"/>
              <a:t>Leads to tree-level representation in terms of single traces</a:t>
            </a:r>
          </a:p>
        </p:txBody>
      </p:sp>
      <p:pic>
        <p:nvPicPr>
          <p:cNvPr id="49156" name="Picture 4" descr="color03"/>
          <p:cNvPicPr>
            <a:picLocks noChangeAspect="1" noChangeArrowheads="1"/>
          </p:cNvPicPr>
          <p:nvPr/>
        </p:nvPicPr>
        <p:blipFill>
          <a:blip r:embed="rId4" cstate="print">
            <a:lum bright="-100000"/>
          </a:blip>
          <a:srcRect/>
          <a:stretch>
            <a:fillRect/>
          </a:stretch>
        </p:blipFill>
        <p:spPr bwMode="auto">
          <a:xfrm>
            <a:off x="517525" y="1063625"/>
            <a:ext cx="8245475" cy="1289050"/>
          </a:xfrm>
          <a:prstGeom prst="rect">
            <a:avLst/>
          </a:prstGeom>
          <a:noFill/>
        </p:spPr>
      </p:pic>
      <p:sp>
        <p:nvSpPr>
          <p:cNvPr id="49158" name="Oval 6"/>
          <p:cNvSpPr>
            <a:spLocks noChangeArrowheads="1"/>
          </p:cNvSpPr>
          <p:nvPr/>
        </p:nvSpPr>
        <p:spPr bwMode="auto">
          <a:xfrm>
            <a:off x="2876144" y="4439056"/>
            <a:ext cx="6324600" cy="5969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609600" y="5320989"/>
            <a:ext cx="8305800" cy="73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50000"/>
              </a:spcBef>
            </a:pPr>
            <a:r>
              <a:rPr kumimoji="1"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Color-ordered amplitude — function of </a:t>
            </a:r>
            <a:r>
              <a:rPr kumimoji="1" lang="en-US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momenta</a:t>
            </a:r>
            <a:r>
              <a:rPr kumimoji="1"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&amp; polarizations alone; </a:t>
            </a:r>
            <a:r>
              <a:rPr kumimoji="1" lang="en-US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not</a:t>
            </a:r>
            <a:r>
              <a:rPr kumimoji="1"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Bose symmetric</a:t>
            </a:r>
            <a:endParaRPr kumimoji="1" lang="en-US" sz="380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Calligraphy" pitchFamily="66" charset="0"/>
            </a:endParaRPr>
          </a:p>
        </p:txBody>
      </p:sp>
      <p:pic>
        <p:nvPicPr>
          <p:cNvPr id="9" name="Picture 8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228600" y="3657600"/>
            <a:ext cx="8858267" cy="13011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411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8" grpId="0" animBg="1"/>
      <p:bldP spid="49159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endParaRPr lang="en-US" i="0" dirty="0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Symmetry properties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10000"/>
              </a:lnSpc>
            </a:pPr>
            <a:r>
              <a:rPr lang="en-US"/>
              <a:t>Cyclic symmetry</a:t>
            </a:r>
          </a:p>
          <a:p>
            <a:pPr>
              <a:lnSpc>
                <a:spcPct val="210000"/>
              </a:lnSpc>
            </a:pPr>
            <a:r>
              <a:rPr lang="en-US"/>
              <a:t>Reflection identity</a:t>
            </a:r>
          </a:p>
          <a:p>
            <a:pPr>
              <a:lnSpc>
                <a:spcPct val="210000"/>
              </a:lnSpc>
            </a:pPr>
            <a:r>
              <a:rPr lang="en-US"/>
              <a:t>Parity flips helicities</a:t>
            </a:r>
          </a:p>
          <a:p>
            <a:pPr>
              <a:lnSpc>
                <a:spcPct val="210000"/>
              </a:lnSpc>
            </a:pPr>
            <a:r>
              <a:rPr lang="en-US"/>
              <a:t>Decoupling equation</a:t>
            </a:r>
          </a:p>
        </p:txBody>
      </p:sp>
      <p:pic>
        <p:nvPicPr>
          <p:cNvPr id="51204" name="Picture 4" descr="color05"/>
          <p:cNvPicPr>
            <a:picLocks noChangeAspect="1" noChangeArrowheads="1"/>
          </p:cNvPicPr>
          <p:nvPr/>
        </p:nvPicPr>
        <p:blipFill>
          <a:blip r:embed="rId3" cstate="print">
            <a:lum bright="-100000"/>
          </a:blip>
          <a:srcRect/>
          <a:stretch>
            <a:fillRect/>
          </a:stretch>
        </p:blipFill>
        <p:spPr bwMode="auto">
          <a:xfrm>
            <a:off x="1827213" y="2314575"/>
            <a:ext cx="4633912" cy="384175"/>
          </a:xfrm>
          <a:prstGeom prst="rect">
            <a:avLst/>
          </a:prstGeom>
          <a:noFill/>
        </p:spPr>
      </p:pic>
      <p:pic>
        <p:nvPicPr>
          <p:cNvPr id="51205" name="Picture 5" descr="color06"/>
          <p:cNvPicPr>
            <a:picLocks noChangeAspect="1" noChangeArrowheads="1"/>
          </p:cNvPicPr>
          <p:nvPr/>
        </p:nvPicPr>
        <p:blipFill>
          <a:blip r:embed="rId4" cstate="print">
            <a:lum bright="-100000"/>
          </a:blip>
          <a:srcRect/>
          <a:stretch>
            <a:fillRect/>
          </a:stretch>
        </p:blipFill>
        <p:spPr bwMode="auto">
          <a:xfrm>
            <a:off x="1827213" y="3152775"/>
            <a:ext cx="5183187" cy="385763"/>
          </a:xfrm>
          <a:prstGeom prst="rect">
            <a:avLst/>
          </a:prstGeom>
          <a:noFill/>
        </p:spPr>
      </p:pic>
      <p:pic>
        <p:nvPicPr>
          <p:cNvPr id="51206" name="Picture 6" descr="color07"/>
          <p:cNvPicPr>
            <a:picLocks noChangeAspect="1" noChangeArrowheads="1"/>
          </p:cNvPicPr>
          <p:nvPr/>
        </p:nvPicPr>
        <p:blipFill>
          <a:blip r:embed="rId5" cstate="print">
            <a:lum bright="-100000"/>
          </a:blip>
          <a:srcRect/>
          <a:stretch>
            <a:fillRect/>
          </a:stretch>
        </p:blipFill>
        <p:spPr bwMode="auto">
          <a:xfrm>
            <a:off x="1827213" y="3948113"/>
            <a:ext cx="6645275" cy="520700"/>
          </a:xfrm>
          <a:prstGeom prst="rect">
            <a:avLst/>
          </a:prstGeom>
          <a:noFill/>
        </p:spPr>
      </p:pic>
      <p:pic>
        <p:nvPicPr>
          <p:cNvPr id="51207" name="Picture 7" descr="color08"/>
          <p:cNvPicPr>
            <a:picLocks noChangeAspect="1" noChangeArrowheads="1"/>
          </p:cNvPicPr>
          <p:nvPr/>
        </p:nvPicPr>
        <p:blipFill>
          <a:blip r:embed="rId6" cstate="print">
            <a:lum bright="-100000"/>
          </a:blip>
          <a:srcRect/>
          <a:stretch>
            <a:fillRect/>
          </a:stretch>
        </p:blipFill>
        <p:spPr bwMode="auto">
          <a:xfrm>
            <a:off x="534988" y="4906963"/>
            <a:ext cx="8574087" cy="9509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180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Spinor Variables</a:t>
            </a:r>
          </a:p>
        </p:txBody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From Lorentz vectors to bi-</a:t>
            </a:r>
            <a:r>
              <a:rPr lang="en-US" dirty="0" err="1"/>
              <a:t>spinors</a:t>
            </a: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 algn="r">
              <a:buFontTx/>
              <a:buNone/>
            </a:pPr>
            <a:endParaRPr lang="en-US" dirty="0"/>
          </a:p>
          <a:p>
            <a:pPr algn="r">
              <a:buFontTx/>
              <a:buNone/>
            </a:pPr>
            <a:endParaRPr lang="en-US" dirty="0"/>
          </a:p>
          <a:p>
            <a:pPr algn="r">
              <a:buFontTx/>
              <a:buNone/>
            </a:pPr>
            <a:r>
              <a:rPr lang="en-US" dirty="0"/>
              <a:t>2×2 complex matrices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dirty="0"/>
              <a:t>with </a:t>
            </a:r>
            <a:r>
              <a:rPr lang="en-US" dirty="0" err="1"/>
              <a:t>det</a:t>
            </a:r>
            <a:r>
              <a:rPr lang="en-US" dirty="0"/>
              <a:t> = 1	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n-US" dirty="0"/>
          </a:p>
          <a:p>
            <a:pPr>
              <a:spcBef>
                <a:spcPct val="0"/>
              </a:spcBef>
              <a:buFontTx/>
              <a:buNone/>
            </a:pPr>
            <a:endParaRPr lang="en-US" dirty="0"/>
          </a:p>
        </p:txBody>
      </p:sp>
      <p:pic>
        <p:nvPicPr>
          <p:cNvPr id="522244" name="Picture 4" descr="twist01"/>
          <p:cNvPicPr>
            <a:picLocks noChangeAspect="1" noChangeArrowheads="1"/>
          </p:cNvPicPr>
          <p:nvPr/>
        </p:nvPicPr>
        <p:blipFill>
          <a:blip r:embed="rId4" cstate="print">
            <a:lum bright="-100000"/>
          </a:blip>
          <a:srcRect/>
          <a:stretch>
            <a:fillRect/>
          </a:stretch>
        </p:blipFill>
        <p:spPr bwMode="auto">
          <a:xfrm>
            <a:off x="542925" y="1981200"/>
            <a:ext cx="8372475" cy="1857375"/>
          </a:xfrm>
          <a:prstGeom prst="rect">
            <a:avLst/>
          </a:prstGeom>
          <a:noFill/>
        </p:spPr>
      </p:pic>
      <p:pic>
        <p:nvPicPr>
          <p:cNvPr id="522249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/>
          </a:blip>
          <a:srcRect/>
          <a:stretch>
            <a:fillRect/>
          </a:stretch>
        </p:blipFill>
        <p:spPr bwMode="auto">
          <a:xfrm>
            <a:off x="2592388" y="5029200"/>
            <a:ext cx="3579812" cy="457200"/>
          </a:xfrm>
          <a:prstGeom prst="rect">
            <a:avLst/>
          </a:prstGeom>
          <a:solidFill>
            <a:srgbClr val="FFFF99"/>
          </a:solidFill>
          <a:ln w="63500">
            <a:solidFill>
              <a:srgbClr val="C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1128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endParaRPr lang="en-US" i="0" dirty="0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Spinor</a:t>
            </a:r>
            <a:r>
              <a:rPr lang="en-US" dirty="0"/>
              <a:t> </a:t>
            </a:r>
            <a:r>
              <a:rPr lang="en-US" dirty="0" smtClean="0"/>
              <a:t>Products</a:t>
            </a:r>
            <a:endParaRPr lang="en-US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err="1"/>
              <a:t>Spinor</a:t>
            </a:r>
            <a:r>
              <a:rPr lang="en-US" dirty="0"/>
              <a:t> </a:t>
            </a:r>
            <a:r>
              <a:rPr lang="en-US" dirty="0" smtClean="0"/>
              <a:t>variables</a:t>
            </a:r>
            <a:endParaRPr lang="en-US" dirty="0"/>
          </a:p>
          <a:p>
            <a:pPr>
              <a:buFontTx/>
              <a:buNone/>
            </a:pPr>
            <a:endParaRPr lang="en-US" dirty="0" smtClean="0"/>
          </a:p>
          <a:p>
            <a:pPr>
              <a:spcBef>
                <a:spcPts val="1200"/>
              </a:spcBef>
              <a:buFontTx/>
              <a:buNone/>
            </a:pPr>
            <a:r>
              <a:rPr lang="en-US" dirty="0" smtClean="0"/>
              <a:t>Introduce </a:t>
            </a:r>
            <a:r>
              <a:rPr lang="en-US" sz="2600" i="1" dirty="0" err="1"/>
              <a:t>spinor</a:t>
            </a:r>
            <a:r>
              <a:rPr lang="en-US" sz="2600" i="1" dirty="0"/>
              <a:t> products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spcBef>
                <a:spcPts val="1200"/>
              </a:spcBef>
              <a:buFontTx/>
              <a:buNone/>
            </a:pPr>
            <a:r>
              <a:rPr lang="en-US" dirty="0"/>
              <a:t>Explicit representation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spcBef>
                <a:spcPct val="90000"/>
              </a:spcBef>
              <a:buFontTx/>
              <a:buNone/>
            </a:pPr>
            <a:r>
              <a:rPr lang="en-US" dirty="0"/>
              <a:t>where</a:t>
            </a:r>
          </a:p>
          <a:p>
            <a:pPr>
              <a:buFontTx/>
              <a:buNone/>
            </a:pPr>
            <a:endParaRPr lang="en-US" dirty="0"/>
          </a:p>
        </p:txBody>
      </p:sp>
      <p:pic>
        <p:nvPicPr>
          <p:cNvPr id="57351" name="Picture 7" descr="spinor10"/>
          <p:cNvPicPr>
            <a:picLocks noChangeAspect="1" noChangeArrowheads="1"/>
          </p:cNvPicPr>
          <p:nvPr/>
        </p:nvPicPr>
        <p:blipFill>
          <a:blip r:embed="rId7" cstate="print">
            <a:lum bright="-100000"/>
          </a:blip>
          <a:srcRect/>
          <a:stretch>
            <a:fillRect/>
          </a:stretch>
        </p:blipFill>
        <p:spPr bwMode="auto">
          <a:xfrm>
            <a:off x="2044018" y="5391759"/>
            <a:ext cx="5146675" cy="885825"/>
          </a:xfrm>
          <a:prstGeom prst="rect">
            <a:avLst/>
          </a:prstGeom>
          <a:noFill/>
        </p:spPr>
      </p:pic>
      <p:pic>
        <p:nvPicPr>
          <p:cNvPr id="9" name="Picture 8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3650819" y="1600199"/>
            <a:ext cx="3235307" cy="461620"/>
          </a:xfrm>
          <a:prstGeom prst="rect">
            <a:avLst/>
          </a:prstGeom>
          <a:noFill/>
        </p:spPr>
      </p:pic>
      <p:pic>
        <p:nvPicPr>
          <p:cNvPr id="10" name="Picture 9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3107934" y="2057400"/>
            <a:ext cx="4721210" cy="526999"/>
          </a:xfrm>
          <a:prstGeom prst="rect">
            <a:avLst/>
          </a:prstGeom>
          <a:noFill/>
        </p:spPr>
      </p:pic>
      <p:pic>
        <p:nvPicPr>
          <p:cNvPr id="16" name="Picture 15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2662610" y="2976872"/>
            <a:ext cx="4424030" cy="1089663"/>
          </a:xfrm>
          <a:prstGeom prst="rect">
            <a:avLst/>
          </a:prstGeom>
          <a:noFill/>
        </p:spPr>
      </p:pic>
      <p:pic>
        <p:nvPicPr>
          <p:cNvPr id="12" name="Picture 11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/>
          </a:blip>
          <a:stretch>
            <a:fillRect/>
          </a:stretch>
        </p:blipFill>
        <p:spPr>
          <a:xfrm>
            <a:off x="1889832" y="4417431"/>
            <a:ext cx="5851659" cy="8588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330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endParaRPr lang="en-US" i="0" dirty="0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4438"/>
            <a:ext cx="8077200" cy="4725987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We then obtain the explicit </a:t>
            </a:r>
            <a:r>
              <a:rPr lang="en-US" dirty="0" err="1"/>
              <a:t>formulæ</a:t>
            </a: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otherwise</a:t>
            </a:r>
          </a:p>
          <a:p>
            <a:pPr>
              <a:lnSpc>
                <a:spcPct val="140000"/>
              </a:lnSpc>
              <a:buFontTx/>
              <a:buNone/>
            </a:pPr>
            <a:r>
              <a:rPr lang="en-US" dirty="0"/>
              <a:t>so that the identity                                     always </a:t>
            </a:r>
            <a:r>
              <a:rPr lang="en-US" dirty="0" smtClean="0"/>
              <a:t>holds</a:t>
            </a:r>
          </a:p>
          <a:p>
            <a:pPr>
              <a:lnSpc>
                <a:spcPct val="140000"/>
              </a:lnSpc>
              <a:buFontTx/>
              <a:buNone/>
            </a:pPr>
            <a:endParaRPr lang="en-US" dirty="0" smtClean="0"/>
          </a:p>
          <a:p>
            <a:pPr>
              <a:lnSpc>
                <a:spcPct val="140000"/>
              </a:lnSpc>
              <a:buFontTx/>
              <a:buNone/>
            </a:pPr>
            <a:r>
              <a:rPr lang="en-US" dirty="0" smtClean="0"/>
              <a:t>Notation</a:t>
            </a: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  <p:pic>
        <p:nvPicPr>
          <p:cNvPr id="59396" name="Picture 4" descr="spinor04"/>
          <p:cNvPicPr>
            <a:picLocks noChangeAspect="1" noChangeArrowheads="1"/>
          </p:cNvPicPr>
          <p:nvPr/>
        </p:nvPicPr>
        <p:blipFill>
          <a:blip r:embed="rId4" cstate="print">
            <a:lum bright="-100000"/>
          </a:blip>
          <a:srcRect/>
          <a:stretch>
            <a:fillRect/>
          </a:stretch>
        </p:blipFill>
        <p:spPr bwMode="auto">
          <a:xfrm>
            <a:off x="352425" y="1781175"/>
            <a:ext cx="8756650" cy="1033463"/>
          </a:xfrm>
          <a:prstGeom prst="rect">
            <a:avLst/>
          </a:prstGeom>
          <a:noFill/>
        </p:spPr>
      </p:pic>
      <p:pic>
        <p:nvPicPr>
          <p:cNvPr id="59397" name="Picture 5" descr="spinor05"/>
          <p:cNvPicPr>
            <a:picLocks noChangeAspect="1" noChangeArrowheads="1"/>
          </p:cNvPicPr>
          <p:nvPr/>
        </p:nvPicPr>
        <p:blipFill>
          <a:blip r:embed="rId5" cstate="print">
            <a:lum bright="-100000"/>
          </a:blip>
          <a:srcRect/>
          <a:stretch>
            <a:fillRect/>
          </a:stretch>
        </p:blipFill>
        <p:spPr bwMode="auto">
          <a:xfrm>
            <a:off x="2052065" y="3008922"/>
            <a:ext cx="3254375" cy="447675"/>
          </a:xfrm>
          <a:prstGeom prst="rect">
            <a:avLst/>
          </a:prstGeom>
          <a:noFill/>
        </p:spPr>
      </p:pic>
      <p:pic>
        <p:nvPicPr>
          <p:cNvPr id="59398" name="Picture 6" descr="spinor06"/>
          <p:cNvPicPr>
            <a:picLocks noChangeAspect="1" noChangeArrowheads="1"/>
          </p:cNvPicPr>
          <p:nvPr/>
        </p:nvPicPr>
        <p:blipFill>
          <a:blip r:embed="rId6" cstate="print">
            <a:lum bright="-100000"/>
          </a:blip>
          <a:srcRect/>
          <a:stretch>
            <a:fillRect/>
          </a:stretch>
        </p:blipFill>
        <p:spPr bwMode="auto">
          <a:xfrm>
            <a:off x="3269381" y="3580588"/>
            <a:ext cx="2632075" cy="365125"/>
          </a:xfrm>
          <a:prstGeom prst="rect">
            <a:avLst/>
          </a:prstGeom>
          <a:noFill/>
        </p:spPr>
      </p:pic>
      <p:pic>
        <p:nvPicPr>
          <p:cNvPr id="9" name="Picture 8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2020443" y="4687112"/>
            <a:ext cx="5844557" cy="4616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645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endParaRPr lang="en-US" i="0" dirty="0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Properties of the Spinor Product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err="1"/>
              <a:t>Antisymmetry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Gordon identity</a:t>
            </a:r>
          </a:p>
          <a:p>
            <a:pPr>
              <a:lnSpc>
                <a:spcPct val="150000"/>
              </a:lnSpc>
            </a:pPr>
            <a:r>
              <a:rPr lang="en-US" dirty="0"/>
              <a:t>Charge conjugation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Fierz</a:t>
            </a:r>
            <a:r>
              <a:rPr lang="en-US" dirty="0"/>
              <a:t> identity</a:t>
            </a:r>
          </a:p>
          <a:p>
            <a:pPr>
              <a:lnSpc>
                <a:spcPct val="150000"/>
              </a:lnSpc>
            </a:pPr>
            <a:r>
              <a:rPr lang="en-US" dirty="0"/>
              <a:t>Projector representation</a:t>
            </a:r>
            <a:endParaRPr lang="en-US" dirty="0">
              <a:solidFill>
                <a:srgbClr val="FFFF67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C00000"/>
                </a:solidFill>
              </a:rPr>
              <a:t>Schouten identity</a:t>
            </a:r>
          </a:p>
        </p:txBody>
      </p:sp>
      <p:pic>
        <p:nvPicPr>
          <p:cNvPr id="63492" name="Picture 4" descr="spinor07"/>
          <p:cNvPicPr>
            <a:picLocks noChangeAspect="1" noChangeArrowheads="1"/>
          </p:cNvPicPr>
          <p:nvPr/>
        </p:nvPicPr>
        <p:blipFill>
          <a:blip r:embed="rId6" cstate="print">
            <a:lum bright="-100000"/>
          </a:blip>
          <a:srcRect/>
          <a:stretch>
            <a:fillRect/>
          </a:stretch>
        </p:blipFill>
        <p:spPr bwMode="auto">
          <a:xfrm>
            <a:off x="3155950" y="1784350"/>
            <a:ext cx="4845050" cy="366713"/>
          </a:xfrm>
          <a:prstGeom prst="rect">
            <a:avLst/>
          </a:prstGeom>
          <a:noFill/>
        </p:spPr>
      </p:pic>
      <p:pic>
        <p:nvPicPr>
          <p:cNvPr id="63496" name="Picture 8" descr="spinor16"/>
          <p:cNvPicPr>
            <a:picLocks noChangeAspect="1" noChangeArrowheads="1"/>
          </p:cNvPicPr>
          <p:nvPr/>
        </p:nvPicPr>
        <p:blipFill>
          <a:blip r:embed="rId7" cstate="print">
            <a:lum bright="-100000"/>
          </a:blip>
          <a:srcRect/>
          <a:stretch>
            <a:fillRect/>
          </a:stretch>
        </p:blipFill>
        <p:spPr bwMode="auto">
          <a:xfrm>
            <a:off x="3387725" y="4930775"/>
            <a:ext cx="4918075" cy="365125"/>
          </a:xfrm>
          <a:prstGeom prst="rect">
            <a:avLst/>
          </a:prstGeom>
          <a:noFill/>
        </p:spPr>
      </p:pic>
      <p:pic>
        <p:nvPicPr>
          <p:cNvPr id="63497" name="Picture 9" descr="spinor17"/>
          <p:cNvPicPr>
            <a:picLocks noChangeAspect="1" noChangeArrowheads="1"/>
          </p:cNvPicPr>
          <p:nvPr/>
        </p:nvPicPr>
        <p:blipFill>
          <a:blip r:embed="rId8" cstate="print">
            <a:lum bright="-100000"/>
          </a:blip>
          <a:srcRect/>
          <a:stretch>
            <a:fillRect/>
          </a:stretch>
        </p:blipFill>
        <p:spPr bwMode="auto">
          <a:xfrm>
            <a:off x="4203700" y="4106863"/>
            <a:ext cx="3263900" cy="693737"/>
          </a:xfrm>
          <a:prstGeom prst="rect">
            <a:avLst/>
          </a:prstGeom>
          <a:noFill/>
        </p:spPr>
      </p:pic>
      <p:pic>
        <p:nvPicPr>
          <p:cNvPr id="14" name="Picture 13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3680452" y="3009088"/>
            <a:ext cx="3863348" cy="427939"/>
          </a:xfrm>
          <a:prstGeom prst="rect">
            <a:avLst/>
          </a:prstGeom>
          <a:noFill/>
        </p:spPr>
      </p:pic>
      <p:pic>
        <p:nvPicPr>
          <p:cNvPr id="15" name="Picture 14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3233515" y="2351886"/>
            <a:ext cx="2607265" cy="461620"/>
          </a:xfrm>
          <a:prstGeom prst="rect">
            <a:avLst/>
          </a:prstGeom>
          <a:noFill/>
        </p:spPr>
      </p:pic>
      <p:pic>
        <p:nvPicPr>
          <p:cNvPr id="17" name="Picture 16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2880349" y="3630040"/>
            <a:ext cx="5349251" cy="4279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394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362200" y="533400"/>
            <a:ext cx="4387850" cy="5746750"/>
            <a:chOff x="2362200" y="533400"/>
            <a:chExt cx="4387850" cy="5746750"/>
          </a:xfrm>
        </p:grpSpPr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2362200" y="533400"/>
              <a:ext cx="4387850" cy="5746750"/>
              <a:chOff x="1152" y="336"/>
              <a:chExt cx="2764" cy="3620"/>
            </a:xfrm>
          </p:grpSpPr>
          <p:sp>
            <p:nvSpPr>
              <p:cNvPr id="5" name="Text Box 11"/>
              <p:cNvSpPr txBox="1">
                <a:spLocks noChangeArrowheads="1"/>
              </p:cNvSpPr>
              <p:nvPr/>
            </p:nvSpPr>
            <p:spPr bwMode="auto">
              <a:xfrm>
                <a:off x="1152" y="3764"/>
                <a:ext cx="2764" cy="19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latin typeface="Arial Narrow" pitchFamily="34" charset="0"/>
                  </a:rPr>
                  <a:t>Campbell, Huston &amp; Stirling ‘06</a:t>
                </a:r>
              </a:p>
            </p:txBody>
          </p:sp>
          <p:pic>
            <p:nvPicPr>
              <p:cNvPr id="6" name="Picture 1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152" y="336"/>
                <a:ext cx="2764" cy="34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cxnSp>
          <p:nvCxnSpPr>
            <p:cNvPr id="8" name="Straight Connector 7"/>
            <p:cNvCxnSpPr/>
            <p:nvPr/>
          </p:nvCxnSpPr>
          <p:spPr>
            <a:xfrm rot="5400000">
              <a:off x="2935224" y="3246120"/>
              <a:ext cx="4480560" cy="0"/>
            </a:xfrm>
            <a:prstGeom prst="line">
              <a:avLst/>
            </a:prstGeom>
            <a:ln w="12700">
              <a:solidFill>
                <a:srgbClr val="5B9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4289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endParaRPr lang="en-US" i="0" dirty="0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Spinor</a:t>
            </a:r>
            <a:r>
              <a:rPr lang="en-US" dirty="0" smtClean="0"/>
              <a:t> </a:t>
            </a:r>
            <a:r>
              <a:rPr lang="en-US" dirty="0" err="1" smtClean="0"/>
              <a:t>Helicity</a:t>
            </a:r>
            <a:endParaRPr lang="en-US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9530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Tx/>
              <a:buNone/>
            </a:pPr>
            <a:r>
              <a:rPr lang="en-US" dirty="0"/>
              <a:t>Gauge bosons also have only </a:t>
            </a:r>
            <a:r>
              <a:rPr lang="en-US" sz="2200" b="1" dirty="0">
                <a:latin typeface="Palatino Linotype" pitchFamily="18" charset="0"/>
                <a:cs typeface="Times New Roman" pitchFamily="18" charset="0"/>
              </a:rPr>
              <a:t>±</a:t>
            </a:r>
            <a:r>
              <a:rPr lang="en-US" dirty="0"/>
              <a:t> physical polarizations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sz="2200" dirty="0"/>
              <a:t>Elegant — and covariant — generalization of circular polarization</a:t>
            </a:r>
            <a:r>
              <a:rPr lang="en-US" dirty="0"/>
              <a:t>  </a:t>
            </a:r>
            <a:endParaRPr lang="en-US" sz="2000" dirty="0">
              <a:solidFill>
                <a:srgbClr val="FF9933"/>
              </a:solidFill>
            </a:endParaRPr>
          </a:p>
          <a:p>
            <a:pPr algn="r">
              <a:lnSpc>
                <a:spcPct val="110000"/>
              </a:lnSpc>
              <a:buFontTx/>
              <a:buNone/>
            </a:pPr>
            <a:endParaRPr lang="en-US" sz="2000" dirty="0">
              <a:solidFill>
                <a:srgbClr val="FF9933"/>
              </a:solidFill>
            </a:endParaRPr>
          </a:p>
          <a:p>
            <a:pPr algn="r">
              <a:lnSpc>
                <a:spcPct val="110000"/>
              </a:lnSpc>
              <a:buFontTx/>
              <a:buNone/>
            </a:pPr>
            <a:endParaRPr lang="en-US" sz="2000" dirty="0">
              <a:solidFill>
                <a:srgbClr val="FF9933"/>
              </a:solidFill>
            </a:endParaRPr>
          </a:p>
          <a:p>
            <a:pPr algn="r">
              <a:lnSpc>
                <a:spcPct val="110000"/>
              </a:lnSpc>
              <a:spcBef>
                <a:spcPct val="80000"/>
              </a:spcBef>
              <a:buNone/>
            </a:pPr>
            <a:r>
              <a:rPr lang="en-US" sz="2000" dirty="0" smtClean="0"/>
              <a:t>‘Chinese Magic’</a:t>
            </a:r>
          </a:p>
          <a:p>
            <a:pPr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dirty="0" err="1" smtClean="0">
                <a:solidFill>
                  <a:srgbClr val="C00000"/>
                </a:solidFill>
              </a:rPr>
              <a:t>Xu</a:t>
            </a:r>
            <a:r>
              <a:rPr lang="en-US" sz="2000" dirty="0">
                <a:solidFill>
                  <a:srgbClr val="C00000"/>
                </a:solidFill>
              </a:rPr>
              <a:t>, Zhang, Chang (1984)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dirty="0"/>
              <a:t>reference momentum </a:t>
            </a:r>
            <a:r>
              <a:rPr lang="en-US" b="1" i="1" dirty="0">
                <a:latin typeface="Palatino Linotype" pitchFamily="18" charset="0"/>
              </a:rPr>
              <a:t>q</a:t>
            </a:r>
            <a:endParaRPr lang="en-US" b="1" dirty="0">
              <a:solidFill>
                <a:srgbClr val="FF9933"/>
              </a:solidFill>
              <a:latin typeface="Palatino Linotype" pitchFamily="18" charset="0"/>
            </a:endParaRPr>
          </a:p>
          <a:p>
            <a:pPr>
              <a:lnSpc>
                <a:spcPct val="110000"/>
              </a:lnSpc>
              <a:spcBef>
                <a:spcPct val="100000"/>
              </a:spcBef>
              <a:buFontTx/>
              <a:buNone/>
            </a:pPr>
            <a:r>
              <a:rPr lang="en-US" dirty="0"/>
              <a:t>Transverse</a:t>
            </a:r>
          </a:p>
          <a:p>
            <a:pPr>
              <a:lnSpc>
                <a:spcPct val="110000"/>
              </a:lnSpc>
              <a:spcBef>
                <a:spcPct val="100000"/>
              </a:spcBef>
              <a:buFontTx/>
              <a:buNone/>
            </a:pPr>
            <a:r>
              <a:rPr lang="en-US" dirty="0"/>
              <a:t>Normalized</a:t>
            </a:r>
            <a:endParaRPr lang="en-US" sz="2000" dirty="0">
              <a:solidFill>
                <a:srgbClr val="FF9933"/>
              </a:solidFill>
            </a:endParaRPr>
          </a:p>
        </p:txBody>
      </p:sp>
      <p:pic>
        <p:nvPicPr>
          <p:cNvPr id="65541" name="Picture 5" descr="spinor19"/>
          <p:cNvPicPr>
            <a:picLocks noChangeAspect="1" noChangeArrowheads="1"/>
          </p:cNvPicPr>
          <p:nvPr/>
        </p:nvPicPr>
        <p:blipFill>
          <a:blip r:embed="rId4" cstate="print">
            <a:lum bright="-100000"/>
          </a:blip>
          <a:srcRect/>
          <a:stretch>
            <a:fillRect/>
          </a:stretch>
        </p:blipFill>
        <p:spPr bwMode="auto">
          <a:xfrm>
            <a:off x="4007532" y="4290071"/>
            <a:ext cx="1206500" cy="312737"/>
          </a:xfrm>
          <a:prstGeom prst="rect">
            <a:avLst/>
          </a:prstGeom>
          <a:noFill/>
        </p:spPr>
      </p:pic>
      <p:pic>
        <p:nvPicPr>
          <p:cNvPr id="65542" name="Picture 6" descr="spinor20"/>
          <p:cNvPicPr>
            <a:picLocks noChangeAspect="1" noChangeArrowheads="1"/>
          </p:cNvPicPr>
          <p:nvPr/>
        </p:nvPicPr>
        <p:blipFill>
          <a:blip r:embed="rId5" cstate="print">
            <a:lum bright="-100000"/>
          </a:blip>
          <a:srcRect/>
          <a:stretch>
            <a:fillRect/>
          </a:stretch>
        </p:blipFill>
        <p:spPr bwMode="auto">
          <a:xfrm>
            <a:off x="2225675" y="4998465"/>
            <a:ext cx="2193925" cy="384175"/>
          </a:xfrm>
          <a:prstGeom prst="rect">
            <a:avLst/>
          </a:prstGeom>
          <a:noFill/>
        </p:spPr>
      </p:pic>
      <p:pic>
        <p:nvPicPr>
          <p:cNvPr id="65543" name="Picture 7" descr="spinor21"/>
          <p:cNvPicPr>
            <a:picLocks noChangeAspect="1" noChangeArrowheads="1"/>
          </p:cNvPicPr>
          <p:nvPr/>
        </p:nvPicPr>
        <p:blipFill>
          <a:blip r:embed="rId6" cstate="print">
            <a:lum bright="-100000"/>
          </a:blip>
          <a:srcRect/>
          <a:stretch>
            <a:fillRect/>
          </a:stretch>
        </p:blipFill>
        <p:spPr bwMode="auto">
          <a:xfrm>
            <a:off x="2409825" y="5756281"/>
            <a:ext cx="4524375" cy="365125"/>
          </a:xfrm>
          <a:prstGeom prst="rect">
            <a:avLst/>
          </a:prstGeom>
          <a:noFill/>
        </p:spPr>
      </p:pic>
      <p:pic>
        <p:nvPicPr>
          <p:cNvPr id="11" name="Picture 10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/>
          </a:blip>
          <a:stretch>
            <a:fillRect/>
          </a:stretch>
        </p:blipFill>
        <p:spPr>
          <a:xfrm>
            <a:off x="617960" y="2561616"/>
            <a:ext cx="7825756" cy="9232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863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endParaRPr lang="en-US" i="0" dirty="0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What is the significance of </a:t>
            </a:r>
            <a:r>
              <a:rPr lang="en-US" sz="2200" i="1">
                <a:latin typeface="Palatino Linotype" pitchFamily="18" charset="0"/>
              </a:rPr>
              <a:t>q</a:t>
            </a:r>
            <a:r>
              <a:rPr lang="en-US"/>
              <a:t>?</a:t>
            </a:r>
          </a:p>
          <a:p>
            <a:pPr>
              <a:buFontTx/>
              <a:buNone/>
            </a:pPr>
            <a:endParaRPr lang="en-US"/>
          </a:p>
        </p:txBody>
      </p:sp>
      <p:pic>
        <p:nvPicPr>
          <p:cNvPr id="9" name="Picture 8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625191" y="2230105"/>
            <a:ext cx="7494898" cy="28727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207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endParaRPr lang="en-US" i="0" dirty="0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Properties of the Spinor-Helicity Basis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Physical-state projector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Simplifications</a:t>
            </a:r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  <p:pic>
        <p:nvPicPr>
          <p:cNvPr id="69636" name="Picture 4" descr="spinor23"/>
          <p:cNvPicPr>
            <a:picLocks noChangeAspect="1" noChangeArrowheads="1"/>
          </p:cNvPicPr>
          <p:nvPr/>
        </p:nvPicPr>
        <p:blipFill>
          <a:blip r:embed="rId3" cstate="print">
            <a:lum bright="-100000"/>
          </a:blip>
          <a:srcRect/>
          <a:stretch>
            <a:fillRect/>
          </a:stretch>
        </p:blipFill>
        <p:spPr bwMode="auto">
          <a:xfrm>
            <a:off x="527050" y="2133600"/>
            <a:ext cx="8235950" cy="776288"/>
          </a:xfrm>
          <a:prstGeom prst="rect">
            <a:avLst/>
          </a:prstGeom>
          <a:noFill/>
        </p:spPr>
      </p:pic>
      <p:pic>
        <p:nvPicPr>
          <p:cNvPr id="69637" name="Picture 5" descr="spinor24"/>
          <p:cNvPicPr>
            <a:picLocks noChangeAspect="1" noChangeArrowheads="1"/>
          </p:cNvPicPr>
          <p:nvPr/>
        </p:nvPicPr>
        <p:blipFill>
          <a:blip r:embed="rId4" cstate="print">
            <a:lum bright="-100000"/>
          </a:blip>
          <a:srcRect/>
          <a:stretch>
            <a:fillRect/>
          </a:stretch>
        </p:blipFill>
        <p:spPr bwMode="auto">
          <a:xfrm>
            <a:off x="1212850" y="3962400"/>
            <a:ext cx="6864350" cy="1381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481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 </a:t>
            </a:r>
            <a:r>
              <a:rPr lang="en-US" dirty="0" err="1" smtClean="0"/>
              <a:t>Mathematica</a:t>
            </a:r>
            <a:r>
              <a:rPr lang="en-US" dirty="0" smtClean="0"/>
              <a:t> Implementation: </a:t>
            </a:r>
            <a:r>
              <a:rPr lang="en-US" dirty="0" smtClean="0">
                <a:latin typeface="Lucida Sans" pitchFamily="34" charset="0"/>
              </a:rPr>
              <a:t>S@M</a:t>
            </a:r>
          </a:p>
          <a:p>
            <a:pPr algn="r"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Maitre and </a:t>
            </a:r>
            <a:r>
              <a:rPr lang="en-US" sz="2000" dirty="0" err="1" smtClean="0">
                <a:solidFill>
                  <a:srgbClr val="C00000"/>
                </a:solidFill>
              </a:rPr>
              <a:t>Mastrolia</a:t>
            </a:r>
            <a:r>
              <a:rPr lang="en-US" sz="2000" dirty="0" smtClean="0">
                <a:solidFill>
                  <a:srgbClr val="C00000"/>
                </a:solidFill>
              </a:rPr>
              <a:t> (0710.5559)</a:t>
            </a:r>
          </a:p>
        </p:txBody>
      </p:sp>
    </p:spTree>
    <p:extLst>
      <p:ext uri="{BB962C8B-B14F-4D97-AF65-F5344CB8AC3E}">
        <p14:creationId xmlns:p14="http://schemas.microsoft.com/office/powerpoint/2010/main" val="409373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endParaRPr lang="en-US" i="0" dirty="0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Color-Ordered </a:t>
            </a:r>
            <a:r>
              <a:rPr lang="en-US" dirty="0" smtClean="0"/>
              <a:t>Three-Vertex</a:t>
            </a:r>
            <a:endParaRPr lang="en-US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3252" name="Picture 4" descr="color09"/>
          <p:cNvPicPr>
            <a:picLocks noChangeAspect="1" noChangeArrowheads="1"/>
          </p:cNvPicPr>
          <p:nvPr/>
        </p:nvPicPr>
        <p:blipFill>
          <a:blip r:embed="rId3" cstate="print">
            <a:lum bright="-100000"/>
          </a:blip>
          <a:srcRect/>
          <a:stretch>
            <a:fillRect/>
          </a:stretch>
        </p:blipFill>
        <p:spPr bwMode="auto">
          <a:xfrm>
            <a:off x="381000" y="3887788"/>
            <a:ext cx="8610600" cy="684212"/>
          </a:xfrm>
          <a:prstGeom prst="rect">
            <a:avLst/>
          </a:prstGeom>
          <a:noFill/>
        </p:spPr>
      </p:pic>
      <p:pic>
        <p:nvPicPr>
          <p:cNvPr id="53255" name="Picture 7" descr="CO-ThreeVertex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45000"/>
          </a:blip>
          <a:srcRect/>
          <a:stretch>
            <a:fillRect/>
          </a:stretch>
        </p:blipFill>
        <p:spPr bwMode="auto">
          <a:xfrm>
            <a:off x="3341688" y="1589088"/>
            <a:ext cx="2203450" cy="2068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194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Choose common reference momentum </a:t>
            </a:r>
            <a:r>
              <a:rPr lang="en-US" i="1" dirty="0" smtClean="0">
                <a:latin typeface="Palatino Linotype" pitchFamily="18" charset="0"/>
              </a:rPr>
              <a:t>q</a:t>
            </a:r>
            <a:r>
              <a:rPr lang="en-US" dirty="0" smtClean="0">
                <a:latin typeface="Palatino Linotype" pitchFamily="18" charset="0"/>
              </a:rPr>
              <a:t> for all legs, so </a:t>
            </a:r>
            <a:r>
              <a:rPr lang="en-US" dirty="0" smtClean="0"/>
              <a:t>                  </a:t>
            </a:r>
            <a:endParaRPr lang="en-US" dirty="0"/>
          </a:p>
          <a:p>
            <a:pPr>
              <a:buFontTx/>
              <a:buNone/>
            </a:pPr>
            <a:r>
              <a:rPr lang="en-US" dirty="0"/>
              <a:t>                      </a:t>
            </a:r>
            <a:r>
              <a:rPr lang="en-US" dirty="0" smtClean="0"/>
              <a:t>and </a:t>
            </a:r>
            <a:r>
              <a:rPr lang="en-US" dirty="0"/>
              <a:t>we have to compute</a:t>
            </a:r>
          </a:p>
        </p:txBody>
      </p:sp>
      <p:pic>
        <p:nvPicPr>
          <p:cNvPr id="189448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lum bright="-11000"/>
          </a:blip>
          <a:srcRect/>
          <a:stretch>
            <a:fillRect/>
          </a:stretch>
        </p:blipFill>
        <p:spPr bwMode="auto">
          <a:xfrm>
            <a:off x="3119438" y="609600"/>
            <a:ext cx="2824162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9450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 contrast="100000"/>
          </a:blip>
          <a:srcRect/>
          <a:stretch>
            <a:fillRect/>
          </a:stretch>
        </p:blipFill>
        <p:spPr bwMode="auto">
          <a:xfrm>
            <a:off x="598710" y="2139950"/>
            <a:ext cx="141605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9453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 contrast="100000"/>
          </a:blip>
          <a:srcRect/>
          <a:stretch>
            <a:fillRect/>
          </a:stretch>
        </p:blipFill>
        <p:spPr bwMode="auto">
          <a:xfrm>
            <a:off x="2209800" y="2644775"/>
            <a:ext cx="5319713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0081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6388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dirty="0"/>
              <a:t>Not manifestly gauge invariant 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spcBef>
                <a:spcPct val="40000"/>
              </a:spcBef>
              <a:buFontTx/>
              <a:buNone/>
            </a:pPr>
            <a:r>
              <a:rPr lang="en-US" dirty="0" smtClean="0"/>
              <a:t>but </a:t>
            </a:r>
            <a:r>
              <a:rPr lang="en-US" dirty="0"/>
              <a:t>gauge invariant </a:t>
            </a:r>
            <a:r>
              <a:rPr lang="en-US" dirty="0" smtClean="0"/>
              <a:t>nonetheless.</a:t>
            </a:r>
            <a:endParaRPr lang="en-US" dirty="0"/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			    is given by the </a:t>
            </a:r>
            <a:r>
              <a:rPr lang="en-US" dirty="0" err="1" smtClean="0"/>
              <a:t>spinor</a:t>
            </a:r>
            <a:r>
              <a:rPr lang="en-US" dirty="0" smtClean="0"/>
              <a:t>-conjugate formula</a:t>
            </a:r>
          </a:p>
          <a:p>
            <a:pPr marL="0" indent="0">
              <a:buFontTx/>
              <a:buNone/>
            </a:pPr>
            <a:r>
              <a:rPr lang="en-US" dirty="0" smtClean="0"/>
              <a:t>For                           , choose same reference momentum for all legs </a:t>
            </a:r>
            <a:r>
              <a:rPr lang="en-US" dirty="0" smtClean="0">
                <a:sym typeface="Symbol"/>
              </a:rPr>
              <a:t> all                     so amplitude vanishes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90469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 contrast="100000"/>
          </a:blip>
          <a:srcRect/>
          <a:stretch>
            <a:fillRect/>
          </a:stretch>
        </p:blipFill>
        <p:spPr bwMode="auto">
          <a:xfrm>
            <a:off x="3276600" y="1293812"/>
            <a:ext cx="3875088" cy="266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 contrast="100000"/>
          </a:blip>
          <a:stretch>
            <a:fillRect/>
          </a:stretch>
        </p:blipFill>
        <p:spPr>
          <a:xfrm>
            <a:off x="525299" y="4970418"/>
            <a:ext cx="2022801" cy="379511"/>
          </a:xfrm>
          <a:prstGeom prst="rect">
            <a:avLst/>
          </a:prstGeom>
          <a:noFill/>
        </p:spPr>
      </p:pic>
      <p:pic>
        <p:nvPicPr>
          <p:cNvPr id="8" name="Picture 7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 contrast="100000"/>
          </a:blip>
          <a:stretch>
            <a:fillRect/>
          </a:stretch>
        </p:blipFill>
        <p:spPr>
          <a:xfrm>
            <a:off x="1017098" y="5418909"/>
            <a:ext cx="2022800" cy="379511"/>
          </a:xfrm>
          <a:prstGeom prst="rect">
            <a:avLst/>
          </a:prstGeom>
          <a:noFill/>
        </p:spPr>
      </p:pic>
      <p:pic>
        <p:nvPicPr>
          <p:cNvPr id="10" name="Picture 9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 contrast="100000"/>
          </a:blip>
          <a:stretch>
            <a:fillRect/>
          </a:stretch>
        </p:blipFill>
        <p:spPr>
          <a:xfrm>
            <a:off x="2405274" y="5846488"/>
            <a:ext cx="1351858" cy="313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807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Slight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In three-particle kinematics,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so all invariants vanish,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and all </a:t>
            </a:r>
            <a:r>
              <a:rPr lang="en-US" dirty="0" err="1" smtClean="0"/>
              <a:t>spinor</a:t>
            </a:r>
            <a:r>
              <a:rPr lang="en-US" dirty="0" smtClean="0"/>
              <a:t> products vanish,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and hence the three-point amplitude vanishes </a:t>
            </a:r>
          </a:p>
          <a:p>
            <a:pPr>
              <a:buNone/>
            </a:pPr>
            <a:endParaRPr lang="en-US" dirty="0" smtClean="0"/>
          </a:p>
          <a:p>
            <a:pPr algn="ctr">
              <a:spcBef>
                <a:spcPts val="1200"/>
              </a:spcBef>
              <a:buNone/>
            </a:pPr>
            <a:r>
              <a:rPr lang="en-US" dirty="0" smtClean="0">
                <a:solidFill>
                  <a:srgbClr val="C00000"/>
                </a:solidFill>
              </a:rPr>
              <a:t>This is a Bad Thing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 contrast="-100000"/>
          </a:blip>
          <a:srcRect/>
          <a:stretch>
            <a:fillRect/>
          </a:stretch>
        </p:blipFill>
        <p:spPr bwMode="auto">
          <a:xfrm>
            <a:off x="2039938" y="2057400"/>
            <a:ext cx="413226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 contrast="-100000"/>
          </a:blip>
          <a:srcRect/>
          <a:stretch>
            <a:fillRect/>
          </a:stretch>
        </p:blipFill>
        <p:spPr bwMode="auto">
          <a:xfrm>
            <a:off x="2057400" y="2895600"/>
            <a:ext cx="399415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 contrast="-100000"/>
          </a:blip>
          <a:srcRect/>
          <a:stretch>
            <a:fillRect/>
          </a:stretch>
        </p:blipFill>
        <p:spPr bwMode="auto">
          <a:xfrm>
            <a:off x="2057400" y="3810000"/>
            <a:ext cx="43021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 contrast="-100000"/>
          </a:blip>
          <a:srcRect/>
          <a:stretch>
            <a:fillRect/>
          </a:stretch>
        </p:blipFill>
        <p:spPr bwMode="auto">
          <a:xfrm>
            <a:off x="3124200" y="5181600"/>
            <a:ext cx="1992313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9877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alvin hobbes imaginarynumbers cut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9712" y="1981200"/>
            <a:ext cx="6415088" cy="2686050"/>
          </a:xfrm>
        </p:spPr>
      </p:pic>
    </p:spTree>
    <p:extLst>
      <p:ext uri="{BB962C8B-B14F-4D97-AF65-F5344CB8AC3E}">
        <p14:creationId xmlns:p14="http://schemas.microsoft.com/office/powerpoint/2010/main" val="413445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Complex </a:t>
            </a:r>
            <a:r>
              <a:rPr lang="en-US" sz="3200" dirty="0" err="1" smtClean="0"/>
              <a:t>Momenta</a:t>
            </a:r>
            <a:r>
              <a:rPr lang="en-US" sz="3200" dirty="0" smtClean="0"/>
              <a:t> to the Rescue</a:t>
            </a:r>
            <a:endParaRPr lang="en-US" sz="3200" dirty="0"/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dirty="0"/>
              <a:t>For real </a:t>
            </a:r>
            <a:r>
              <a:rPr lang="en-US" dirty="0" err="1"/>
              <a:t>momenta</a:t>
            </a:r>
            <a:r>
              <a:rPr lang="en-US" dirty="0"/>
              <a:t>,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dirty="0" smtClean="0"/>
              <a:t>but </a:t>
            </a:r>
            <a:r>
              <a:rPr lang="en-US" dirty="0"/>
              <a:t>we can choose these two </a:t>
            </a:r>
            <a:r>
              <a:rPr lang="en-US" dirty="0" err="1"/>
              <a:t>spinors</a:t>
            </a:r>
            <a:r>
              <a:rPr lang="en-US" dirty="0"/>
              <a:t> independently and still have </a:t>
            </a:r>
            <a:r>
              <a:rPr lang="en-US" i="1" dirty="0" smtClean="0">
                <a:latin typeface="Palatino Linotype" pitchFamily="18" charset="0"/>
              </a:rPr>
              <a:t>k</a:t>
            </a:r>
            <a:r>
              <a:rPr lang="en-US" baseline="30000" dirty="0" smtClean="0">
                <a:latin typeface="Palatino Linotype" pitchFamily="18" charset="0"/>
              </a:rPr>
              <a:t>2</a:t>
            </a:r>
            <a:r>
              <a:rPr lang="en-US" i="1" dirty="0" smtClean="0">
                <a:latin typeface="Palatino Linotype" pitchFamily="18" charset="0"/>
              </a:rPr>
              <a:t> </a:t>
            </a:r>
            <a:r>
              <a:rPr lang="en-US" i="1" dirty="0">
                <a:latin typeface="Palatino Linotype" pitchFamily="18" charset="0"/>
              </a:rPr>
              <a:t>= </a:t>
            </a:r>
            <a:r>
              <a:rPr lang="en-US" dirty="0">
                <a:latin typeface="Palatino Linotype" pitchFamily="18" charset="0"/>
              </a:rPr>
              <a:t>0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dirty="0" smtClean="0"/>
              <a:t>Recall </a:t>
            </a:r>
            <a:r>
              <a:rPr lang="en-US" dirty="0"/>
              <a:t>the polarization vector: 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dirty="0"/>
              <a:t>but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marL="0" indent="0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dirty="0" smtClean="0"/>
              <a:t>Now </a:t>
            </a:r>
            <a:r>
              <a:rPr lang="en-US" dirty="0"/>
              <a:t>when two </a:t>
            </a:r>
            <a:r>
              <a:rPr lang="en-US" dirty="0" err="1"/>
              <a:t>momenta</a:t>
            </a:r>
            <a:r>
              <a:rPr lang="en-US" dirty="0"/>
              <a:t> are collinear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dirty="0"/>
              <a:t>only one of the </a:t>
            </a:r>
            <a:r>
              <a:rPr lang="en-US" dirty="0" err="1"/>
              <a:t>spinors</a:t>
            </a:r>
            <a:r>
              <a:rPr lang="en-US" dirty="0"/>
              <a:t> has to be collinear 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dirty="0"/>
              <a:t>                                                               but </a:t>
            </a:r>
            <a:r>
              <a:rPr lang="en-US" dirty="0">
                <a:solidFill>
                  <a:srgbClr val="C00000"/>
                </a:solidFill>
              </a:rPr>
              <a:t>not</a:t>
            </a:r>
            <a:r>
              <a:rPr lang="en-US" dirty="0"/>
              <a:t> necessarily both</a:t>
            </a:r>
          </a:p>
        </p:txBody>
      </p:sp>
      <p:pic>
        <p:nvPicPr>
          <p:cNvPr id="397316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 contrast="-100000"/>
          </a:blip>
          <a:srcRect/>
          <a:stretch>
            <a:fillRect/>
          </a:stretch>
        </p:blipFill>
        <p:spPr bwMode="auto">
          <a:xfrm>
            <a:off x="3097079" y="1604963"/>
            <a:ext cx="198437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7317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 contrast="-100000"/>
          </a:blip>
          <a:srcRect/>
          <a:stretch>
            <a:fillRect/>
          </a:stretch>
        </p:blipFill>
        <p:spPr bwMode="auto">
          <a:xfrm>
            <a:off x="4649743" y="2752597"/>
            <a:ext cx="230187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7319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 contrast="-100000"/>
          </a:blip>
          <a:srcRect/>
          <a:stretch>
            <a:fillRect/>
          </a:stretch>
        </p:blipFill>
        <p:spPr bwMode="auto">
          <a:xfrm>
            <a:off x="5884136" y="4784725"/>
            <a:ext cx="1252537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7320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 contrast="-100000"/>
          </a:blip>
          <a:srcRect/>
          <a:stretch>
            <a:fillRect/>
          </a:stretch>
        </p:blipFill>
        <p:spPr bwMode="auto">
          <a:xfrm>
            <a:off x="1981200" y="5592763"/>
            <a:ext cx="303530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 contrast="100000"/>
          </a:blip>
          <a:stretch>
            <a:fillRect/>
          </a:stretch>
        </p:blipFill>
        <p:spPr>
          <a:xfrm>
            <a:off x="1054827" y="3158911"/>
            <a:ext cx="6430879" cy="13412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764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Jets are Ubiquitous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31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Eight-Jet Event</a:t>
            </a:r>
            <a:endParaRPr lang="en-US" dirty="0"/>
          </a:p>
        </p:txBody>
      </p:sp>
      <p:pic>
        <p:nvPicPr>
          <p:cNvPr id="4" name="Content Placeholder 3" descr="Atlas eight-jet even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9158" y="1600200"/>
            <a:ext cx="7725684" cy="4525963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Jets are Ubiquitous</a:t>
            </a:r>
            <a:endParaRPr lang="en-US" dirty="0"/>
          </a:p>
        </p:txBody>
      </p:sp>
      <p:pic>
        <p:nvPicPr>
          <p:cNvPr id="4" name="Content Placeholder 3" descr="CMS large-H_T JetMultiplicity_al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4110" y="1600200"/>
            <a:ext cx="461578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/>
              <a:t>Complexity is due to QCD</a:t>
            </a:r>
          </a:p>
          <a:p>
            <a:endParaRPr lang="en-US" dirty="0"/>
          </a:p>
          <a:p>
            <a:r>
              <a:rPr lang="en-US" dirty="0" err="1"/>
              <a:t>Perturbative</a:t>
            </a:r>
            <a:r>
              <a:rPr lang="en-US" dirty="0"/>
              <a:t> QCD: </a:t>
            </a:r>
            <a:br>
              <a:rPr lang="en-US" dirty="0"/>
            </a:br>
            <a:r>
              <a:rPr lang="en-US" dirty="0"/>
              <a:t>	Gluons &amp; quarks → gluons &amp; quarks</a:t>
            </a:r>
          </a:p>
          <a:p>
            <a:endParaRPr lang="en-US" dirty="0"/>
          </a:p>
          <a:p>
            <a:r>
              <a:rPr lang="en-US" dirty="0"/>
              <a:t>Real world:</a:t>
            </a:r>
            <a:br>
              <a:rPr lang="en-US" dirty="0"/>
            </a:br>
            <a:r>
              <a:rPr lang="en-US" dirty="0"/>
              <a:t>	Hadrons → hadrons   with </a:t>
            </a:r>
            <a:r>
              <a:rPr lang="en-US" dirty="0">
                <a:solidFill>
                  <a:srgbClr val="C00000"/>
                </a:solidFill>
              </a:rPr>
              <a:t>hard</a:t>
            </a:r>
            <a:r>
              <a:rPr lang="en-US" dirty="0"/>
              <a:t> physics described by </a:t>
            </a:r>
            <a:r>
              <a:rPr lang="en-US" dirty="0" err="1"/>
              <a:t>pQCD</a:t>
            </a:r>
            <a:endParaRPr lang="en-US" dirty="0"/>
          </a:p>
          <a:p>
            <a:endParaRPr lang="en-US" dirty="0"/>
          </a:p>
          <a:p>
            <a:r>
              <a:rPr lang="en-US" dirty="0"/>
              <a:t>Hadrons → jets	</a:t>
            </a:r>
            <a:r>
              <a:rPr lang="en-US" i="1" dirty="0"/>
              <a:t>narrow nearly collimated streams of hadrons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Jets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dirty="0"/>
              <a:t>Defined by an experimental resolution parameter</a:t>
            </a:r>
          </a:p>
          <a:p>
            <a:pPr lvl="1"/>
            <a:r>
              <a:rPr lang="en-US" dirty="0" smtClean="0"/>
              <a:t>originally by invariant </a:t>
            </a:r>
            <a:r>
              <a:rPr lang="en-US" dirty="0"/>
              <a:t>mass in </a:t>
            </a:r>
            <a:r>
              <a:rPr lang="en-US" i="1" dirty="0" err="1"/>
              <a:t>e</a:t>
            </a:r>
            <a:r>
              <a:rPr lang="en-US" baseline="30000" dirty="0" err="1"/>
              <a:t>+</a:t>
            </a:r>
            <a:r>
              <a:rPr lang="en-US" i="1" dirty="0" err="1"/>
              <a:t>e</a:t>
            </a:r>
            <a:r>
              <a:rPr lang="en-US" baseline="30000" dirty="0" smtClean="0"/>
              <a:t>−</a:t>
            </a:r>
            <a:r>
              <a:rPr lang="en-US" dirty="0" smtClean="0"/>
              <a:t> (JADE), later by relative transverse momentum (Durham, Cambridge, …)</a:t>
            </a:r>
            <a:endParaRPr lang="en-US" dirty="0"/>
          </a:p>
          <a:p>
            <a:pPr lvl="1"/>
            <a:r>
              <a:rPr lang="en-US" dirty="0"/>
              <a:t>cone algorithm in </a:t>
            </a:r>
            <a:r>
              <a:rPr lang="en-US" dirty="0" err="1"/>
              <a:t>hadron</a:t>
            </a:r>
            <a:r>
              <a:rPr lang="en-US" dirty="0"/>
              <a:t> colliders: cone </a:t>
            </a:r>
            <a:r>
              <a:rPr lang="en-US" dirty="0" smtClean="0"/>
              <a:t>size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and minimum </a:t>
            </a:r>
            <a:r>
              <a:rPr lang="en-US" i="1" dirty="0" smtClean="0"/>
              <a:t>E</a:t>
            </a:r>
            <a:r>
              <a:rPr lang="en-US" baseline="-25000" dirty="0" smtClean="0"/>
              <a:t>T</a:t>
            </a:r>
            <a:r>
              <a:rPr lang="en-US" dirty="0" smtClean="0"/>
              <a:t>: modern version is seedless (</a:t>
            </a:r>
            <a:r>
              <a:rPr lang="en-US" sz="1800" dirty="0" err="1" smtClean="0"/>
              <a:t>SISCone</a:t>
            </a:r>
            <a:r>
              <a:rPr lang="en-US" sz="1800" dirty="0" smtClean="0"/>
              <a:t>, </a:t>
            </a:r>
            <a:r>
              <a:rPr lang="en-US" sz="1800" dirty="0" smtClean="0">
                <a:solidFill>
                  <a:srgbClr val="C00000"/>
                </a:solidFill>
              </a:rPr>
              <a:t>Salam &amp; </a:t>
            </a:r>
            <a:r>
              <a:rPr lang="en-US" sz="1800" dirty="0" err="1" smtClean="0">
                <a:solidFill>
                  <a:srgbClr val="C00000"/>
                </a:solidFill>
              </a:rPr>
              <a:t>Soyez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>
                <a:latin typeface="Palatino Linotype" pitchFamily="18" charset="0"/>
              </a:rPr>
              <a:t>(anti-)</a:t>
            </a:r>
            <a:r>
              <a:rPr lang="en-US" i="1" dirty="0" err="1" smtClean="0">
                <a:latin typeface="Palatino Linotype" pitchFamily="18" charset="0"/>
              </a:rPr>
              <a:t>k</a:t>
            </a:r>
            <a:r>
              <a:rPr lang="en-US" baseline="-25000" dirty="0" err="1" smtClean="0"/>
              <a:t>T</a:t>
            </a:r>
            <a:r>
              <a:rPr lang="en-US" baseline="-25000" dirty="0" smtClean="0"/>
              <a:t> </a:t>
            </a:r>
            <a:r>
              <a:rPr lang="en-US" dirty="0"/>
              <a:t>algorithm: essentially by a relative transverse momentum</a:t>
            </a:r>
          </a:p>
        </p:txBody>
      </p:sp>
      <p:pic>
        <p:nvPicPr>
          <p:cNvPr id="121861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 contrast="-100000"/>
          </a:blip>
          <a:srcRect/>
          <a:stretch>
            <a:fillRect/>
          </a:stretch>
        </p:blipFill>
        <p:spPr bwMode="auto">
          <a:xfrm>
            <a:off x="6400800" y="2497681"/>
            <a:ext cx="24320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1863" name="Text Box 7"/>
          <p:cNvSpPr txBox="1">
            <a:spLocks noChangeArrowheads="1"/>
          </p:cNvSpPr>
          <p:nvPr/>
        </p:nvSpPr>
        <p:spPr bwMode="auto">
          <a:xfrm>
            <a:off x="6934200" y="5486400"/>
            <a:ext cx="2057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Garamond" pitchFamily="18" charset="0"/>
              </a:rPr>
              <a:t>Atlas eight-jet event</a:t>
            </a:r>
            <a:endParaRPr lang="en-US" dirty="0">
              <a:latin typeface="Garamond" pitchFamily="18" charset="0"/>
            </a:endParaRPr>
          </a:p>
        </p:txBody>
      </p:sp>
      <p:pic>
        <p:nvPicPr>
          <p:cNvPr id="8" name="Picture 7" descr="Atlas eight-jet event pedestal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69981" y="3868782"/>
            <a:ext cx="3335619" cy="2916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article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True"/>
  <p:tag name="DEFAULTWORKAROUNDTRANSPARENCYBUG" val="False"/>
  <p:tag name="DEFAULTRESOLUTION" val="1200"/>
  <p:tag name="DEFAULTMAGNIFICATION" val="2.5"/>
  <p:tag name="DEFAULTFONTSIZE" val="10"/>
  <p:tag name="DEFAULTWIDTH" val="355"/>
  <p:tag name="DEFAULTHEIGHT" val="26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{\cal A}(g^+g^+\rightarrow g^+g^+\cdots g^+)&#10;$$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04"/>
  <p:tag name="PICTUREFILESIZE" val="742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{\cal A}(gg\rightarrow gg\cdots g)&#10;$$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71"/>
  <p:tag name="PICTUREFILESIZE" val="680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{\cal A}(0\rightarrow gg\cdots g)&#10;$$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66"/>
  <p:tag name="PICTUREFILESIZE" val="669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def\spa#1.#2{\left\langle#1\,#2\right\rangle}&#10;\def\spb#1.#2{\left[#1\,#2\right]}&#10;\def\spash#1.#2{\spa{\smash{#1}}.{\smash{#2}}}&#10;\def\spbsh#1.#2{\spb{\smash{#1}}.{\smash{#2}}}&#10;\def\lor#1.#2{\left(#1\,#2\right)}&#10;% ^- &amp; ^+ put inside smash 3/16/08&#10;\def\sand#1.#2.#3{%&#10;\left\langle\smash{#1^{-}}{\vphantom1}\right|{#2}%&#10;\left|\smash{#3^{-}}{\vphantom1}\right\rangle}&#10;\def\sandp#1.#2.#3{%&#10;\left\langle\smash{#1^{-}}{\vphantom1}\right|{#2}%&#10;\left|\smash{#3^{+}}{\vphantom1}\right\rangle}&#10;\def\sandpp#1.#2.#3{%&#10;\left\langle\smash{#1^{+}}{\vphantom1}\right|{#2}%&#10;\left|\smash{#3^{+}}{\vphantom1}\right\rangle}&#10;\def\sandpm#1.#2.#3{%&#10;\left\langle\smash{#1^{+}}{\vphantom1}\right|{#2}%&#10;\left|\smash{#3^{-}}{\vphantom1}\right\rangle}&#10;\def\sandmp#1.#2.#3{%&#10;   \left\langle\smash{#1^{-}}{\vphantom1}\right|{#2}%&#10;    \left|\smash{#3^{+}}{\vphantom1}\right\rangle}&#10;\def\ketm#1{|\smash{#1}\vphantom{1}^-\rangle}&#10;\def\ketp#1{|\smash{#1}\vphantom{1}^+\rangle}&#10;&#10;$$&#10;i \frac{\spa{m_1}.{m_2}^4 \delta^4(\sum_i k_i)}{\spa1.2\spa2.3\cdots\spa{(n-1)}.n\spa{n}.1}&#10;$$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29"/>
  <p:tag name="PICTUREFILESIZE" val="1814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sim \sqrt{s_{ij}}&#10;$$&#10;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31"/>
  <p:tag name="PICTUREFILESIZE" val="514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def\spa#1.#2{\left\langle#1\,#2\right\rangle}&#10;\def\spb#1.#2{\left[#1\,#2\right]}&#10;\def\spash#1.#2{\spa{\smash{#1}}.{\smash{#2}}}&#10;\def\spbsh#1.#2{\spb{\smash{#1}}.{\smash{#2}}}&#10;\def\lor#1.#2{\left(#1\,#2\right)}&#10;% ^- &amp; ^+ put inside smash 3/16/08&#10;\def\sand#1.#2.#3{%&#10;\left\langle\smash{#1^{-}}{\vphantom1}\right|{#2}%&#10;\left|\smash{#3^{-}}{\vphantom1}\right\rangle}&#10;\def\sandp#1.#2.#3{%&#10;\left\langle\smash{#1^{-}}{\vphantom1}\right|{#2}%&#10;\left|\smash{#3^{+}}{\vphantom1}\right\rangle}&#10;\def\sandpp#1.#2.#3{%&#10;\left\langle\smash{#1^{+}}{\vphantom1}\right|{#2}%&#10;\left|\smash{#3^{+}}{\vphantom1}\right\rangle}&#10;\def\sandpm#1.#2.#3{%&#10;\left\langle\smash{#1^{+}}{\vphantom1}\right|{#2}%&#10;\left|\smash{#3^{-}}{\vphantom1}\right\rangle}&#10;\def\sandmp#1.#2.#3{%&#10;   \left\langle\smash{#1^{-}}{\vphantom1}\right|{#2}%&#10;    \left|\smash{#3^{+}}{\vphantom1}\right\rangle}&#10;\def\ketm#1{|\smash{#1}\vphantom{1}^-\rangle}&#10;\def\ketp#1{|\smash{#1}\vphantom{1}^+\rangle}&#10;&#10;\def\adot{{\dot\alpha}}&#10;\def\tlambda{\tilde\lambda}&#10;$$&#10;i \frac{\delta^{4|8}(\sum_i \lambda_i^\alpha \tlambda_i^\adot\Big|\sum_i \lambda_i^\alpha \eta_i^A&#10;                           )}{\spa1.2\spa2.3\cdots\spa{(n-1)}.n\spa{n}.1}&#10;$$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29"/>
  <p:tag name="PICTUREFILESIZE" val="2091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begin{eqnarray}&#10;&amp;&amp; -A^{\rm tree}(1^+,\ldots,i^-,\ldots,j^-,\ldots,n^+)&#10;\nonumber\\&#10;&amp;&amp;\hskip 6mm\times \hskip -3mm\sum_{\rm easy\!\ 2\!\ mass} {\rm Box} \cdot {\textstyle {1\over2}}&#10;(\hbox{\rm its denominator})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25"/>
  <p:tag name="BOXHEIGHT" val="409"/>
  <p:tag name="BOXFONT" val="10"/>
  <p:tag name="BOXWRAP" val="False"/>
  <p:tag name="WORKAROUNDTRANSPARENCYBUG" val="False"/>
  <p:tag name="ALLOWFONTSUBSTITUTION" val="False"/>
  <p:tag name="BITMAPFORMAT" val="png256"/>
  <p:tag name="ORIGWIDTH" val="165"/>
  <p:tag name="PICTUREFILESIZE" val="1969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def\Tr{\mathop{\rm Tr}\nolimits}&#10;$\Tr(T^a T^b) = \delta^{ab}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8"/>
  <p:tag name="BOXHEIGHT" val="315"/>
  <p:tag name="BOXFONT" val="10"/>
  <p:tag name="BOXWRAP" val="False"/>
  <p:tag name="WORKAROUNDTRANSPARENCYBUG" val="False"/>
  <p:tag name="ALLOWFONTSUBSTITUTION" val="False"/>
  <p:tag name="BITMAPFORMAT" val="png256"/>
  <p:tag name="ORIGWIDTH" val="68"/>
  <p:tag name="PICTUREFILESIZE" val="486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def\Tr{\mathop{\rm Tr}\nolimits}&#10;&#10;\begin{document}&#10;\begin{eqnarray*}&#10;&amp;&amp;{\cal A}_n^{\rm tree}(\{k_i,\varepsilon_i,a_i\})&#10;= g^{n-2} \sum_{\sigma\in S_n/Z_n}&#10;\Tr(T^{a_{\sigma(1)}} T^{a_{\sigma(2)}}\cdots&#10;T^{a_{\sigma(n)}})\\&#10;&amp;&amp;\hphantom{{\cal A}_n^{\rm tree}(\{k_i,\varepsilon_i,a_i\})}&#10;\times A_n^{\rm tree}(k_{\sigma(1)},\varepsilon_{\sigma(1)};&#10;k_{\sigma(2)},\varepsilon_{\sigma(2)};\ldots;&#10;k_{\sigma(n)},\varepsilon_{\sigma(n)})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59"/>
  <p:tag name="BOXHEIGHT" val="318"/>
  <p:tag name="BOXFONT" val="10"/>
  <p:tag name="BOXWRAP" val="False"/>
  <p:tag name="WORKAROUNDTRANSPARENCYBUG" val="False"/>
  <p:tag name="ALLOWFONTSUBSTITUTION" val="False"/>
  <p:tag name="BITMAPFORMAT" val="pngmono"/>
  <p:tag name="ORIGWIDTH" val="279.0005"/>
  <p:tag name="PICTUREFILESIZE" val="2316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&#10;$$&#10;p^2 = 0 \;\Longrightarrow\; p = \lambda_{\vphantom{\dot a}a}{\tilde\lambda}_{\dot a}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55"/>
  <p:tag name="BOXHEIGHT" val="260"/>
  <p:tag name="BOXFONT" val="10"/>
  <p:tag name="BOXWRAP" val="False"/>
  <p:tag name="WORKAROUNDTRANSPARENCYBUG" val="False"/>
  <p:tag name="ALLOWFONTSUBSTITUTION" val="False"/>
  <p:tag name="BITMAPFORMAT" val="png256"/>
  <p:tag name="ORIGWIDTH" val="94"/>
  <p:tag name="PICTUREFILESIZE" val="485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R = \sqrt{(\Delta\eta)^2+(\Delta\phi)^2}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96"/>
  <p:tag name="PICTUREFILESIZE" val="494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&#10;$$ \left|j^+\right\rangle \equiv \lambda_{j},\quad&#10;\left|j^-\right\rangle \equiv {\tilde\lambda}_j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97.98024"/>
  <p:tag name="PICTUREFILESIZE" val="316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$ \left\langle j^-\right| \leftrightarrow \varepsilon^{\alpha\beta}\lambda_{j\beta},\quad&#10;\left\langle j^+\right| \leftrightarrow \varepsilon^{\dot\alpha\dot\beta} \lambda_{j\dot\beta}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42.9803"/>
  <p:tag name="PICTUREFILESIZE" val="683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def\spa#1.#2{\left\langle#1\,#2\right\rangle}&#10;\def\spb#1.#2{\left[#1\,#2\right]}&#10;\def\spash#1.#2{\left\langle\smash{#1}\,\smash{#2}\vphantom{1}\right\rangle}&#10;\def\spbsh#1.#2{\left[\smash{#1}\,\smash{#2}\vphantom{1}\right]}&#10;\def\sand#1.#2.#3{%&#10;\left\langle\smash{#1}{\vphantom1}^{-}\right|{#2}%&#10;\left|\smash{#3}{\vphantom1}^{-}\right\rangle}&#10;\def\sandpm#1.#2.#3{%&#10;\left\langle\smash{#1}{\vphantom1}^{+}\right|{#2}%&#10;\left|\smash{#3}{\vphantom1}^{-}\right\rangle}&#10;\def\sandpp#1.#2.#3{%&#10;\left\langle\smash{#1}{\vphantom1}^{+}\right|{#2}%&#10;\left|\smash{#3}{\vphantom1}^{+}\right\rangle}&#10;\def\spar#1..#2{\langle\!\langle#1\cdots#2\rangle\!\rangle}&#10;&#10;\newbox\charbox&#10;\newbox\slabox&#10;\def\s#1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box\SlashedBox&#10;\def\slashed#1{\setbox\SlashedBox=\hbox{#1}&#10;\hbox to 0pt{\hbox to 1\wd\SlashedBox{\hfil/\hfil}\hss}#1}&#10;\def\hboxtosizeof#1#2{\setbox\SlashedBox=\hbox{#1}&#10;\hbox to 1\wd\SlashedBox{#2}}&#10;\def\littleFraction#1#2{\hbox{$#1\over#2$}}&#10;% The following is necessary so that we can get a partial slash&#10;% inside a math display... sigh.&#10;\def\mathslashed#1{\setbox\SlashedBox=\hbox{$#1$}&#10;\hbox to 0pt{\hbox to 1\wd\SlashedBox{\hfil/\hfil}\hss}#1}\def\ket#1{|#1^-\rangle}&#10;\def\Ksl{\slashed{K}}&#10;\def\Phat{\kern 2pt{\widehat {\kern -2pt P}}\kern 2pt}&#10;&#10;\begin{document}&#10;\begin{eqnarray*}&#10;\spa{i}.j \!\!&amp;\equiv&amp;\!\! \left\langle i^- | j^+\right\rangle = \varepsilon^{\alpha\beta}\lambda_{i\alpha\vphantom{\beta}} \lambda_{j\beta}\,,\\&#10;\spb{i}.j \!\!&amp;\equiv&amp;\!\! \left\langle i^+ | j^-\right\rangle = \varepsilon^{\dot\alpha\dot\beta}{\tilde\lambda}_{j\dot\alpha\vphantom{\dot\beta}} {\tilde\lambda}_{i\dot\beta}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133.9802"/>
  <p:tag name="PICTUREFILESIZE" val="1191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$&#10;\lambda^a = \left( \matrix{\sqrt{k_-} e^{i\phi_k}\cr -\sqrt{k_+}\cr}\right)\,,&#10;\quad&#10;{\tilde\lambda}^{\dot a} = \left( \matrix{\sqrt{k_-} e^{-i\phi_k}\cr -\sqrt{k_+}}\right)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55"/>
  <p:tag name="BOXHEIGHT" val="260"/>
  <p:tag name="BOXFONT" val="10"/>
  <p:tag name="BOXWRAP" val="False"/>
  <p:tag name="WORKAROUNDTRANSPARENCYBUG" val="False"/>
  <p:tag name="ALLOWFONTSUBSTITUTION" val="False"/>
  <p:tag name="BITMAPFORMAT" val="png256"/>
  <p:tag name="ORIGWIDTH" val="183.9604"/>
  <p:tag name="PICTUREFILESIZE" val="1535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def\spa#1.#2{\left\langle#1\,#2\right\rangle}&#10;\def\spb#1.#2{\left[#1\,#2\right]}&#10;\def\spash#1.#2{\left\langle\smash{#1}\,\smash{#2}\vphantom{1}\right\rangle}&#10;\def\spbsh#1.#2{\left[\smash{#1}\,\smash{#2}\vphantom{1}\right]}&#10;\def\sand#1.#2.#3{%&#10;\left\langle\smash{#1}{\vphantom1}^{-}\right|{#2}%&#10;\left|\smash{#3}{\vphantom1}^{-}\right\rangle}&#10;\def\sandpm#1.#2.#3{%&#10;\left\langle\smash{#1}{\vphantom1}^{+}\right|{#2}%&#10;\left|\smash{#3}{\vphantom1}^{-}\right\rangle}&#10;\def\sandpp#1.#2.#3{%&#10;\left\langle\smash{#1}{\vphantom1}^{+}\right|{#2}%&#10;\left|\smash{#3}{\vphantom1}^{+}\right\rangle}&#10;\def\sandb#1.#2.#3{%&#10;\left\langle\smash{#1}{\vphantom1}^{\pm}\right|{#2}%&#10;\left|\smash{#3}{\vphantom1}^{\pm}\right\rangle}&#10;\def\spar#1..#2{\langle\!\langle#1\cdots#2\rangle\!\rangle}&#10;&#10;\newbox\charbox&#10;\newbox\slabox&#10;\def\s#1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box\SlashedBox&#10;\def\slashed#1{\setbox\SlashedBox=\hbox{#1}&#10;\hbox to 0pt{\hbox to 1\wd\SlashedBox{\hfil/\hfil}\hss}#1}&#10;\def\hboxtosizeof#1#2{\setbox\SlashedBox=\hbox{#1}&#10;\hbox to 1\wd\SlashedBox{#2}}&#10;\def\littleFraction#1#2{\hbox{$#1\over#2$}}&#10;% The following is necessary so that we can get a partial slash&#10;% inside a math display... sigh.&#10;\def\mathslashed#1{\setbox\SlashedBox=\hbox{$#1$}&#10;\hbox to 0pt{\hbox to 1\wd\SlashedBox{\hfil/\hfil}\hss}#1}\def\ket#1{|#1^-\rangle}&#10;\def\Ksl{\slashed{K}}&#10;\def\Phat{\kern 2pt{\widehat {\kern -2pt P}}\kern 2pt}&#10;&#10;\begin{document}&#10;$$ \sandb{i}.{\gamma^\mu}.{j} \equiv&#10;\sandb{i}.{\mu}.j \equiv&#10;\sandb{i}.{\sigma^\mu}.j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177.0004"/>
  <p:tag name="PICTUREFILESIZE" val="717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def\spa#1.#2{\left\langle#1\,#2\right\rangle}&#10;\def\spb#1.#2{\left[#1\,#2\right]}&#10;\def\spash#1.#2{\left\langle\smash{#1}\,\smash{#2}\vphantom{1}\right\rangle}&#10;\def\spbsh#1.#2{\left[\smash{#1}\,\smash{#2}\vphantom{1}\right]}&#10;\def\sand#1.#2.#3{%&#10;\left\langle\smash{#1}{\vphantom1}^{-}\right|{#2}%&#10;\left|\smash{#3}{\vphantom1}^{-}\right\rangle}&#10;\def\sandpm#1.#2.#3{%&#10;\left\langle\smash{#1}{\vphantom1}^{+}\right|{#2}%&#10;\left|\smash{#3}{\vphantom1}^{-}\right\rangle}&#10;\def\sandpp#1.#2.#3{%&#10;\left\langle\smash{#1}{\vphantom1}^{+}\right|{#2}%&#10;\left|\smash{#3}{\vphantom1}^{+}\right\rangle}&#10;\def\sandb#1.#2.#3{%&#10;\left\langle\smash{#1}{\vphantom1}^{\pm}\right|{#2}%&#10;\left|\smash{#3}{\vphantom1}^{\pm}\right\rangle}&#10;\def\spar#1..#2{\langle\!\langle#1\cdots#2\rangle\!\rangle}&#10;&#10;\newbox\charbox&#10;\newbox\slabox&#10;\def\s#1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box\SlashedBox&#10;\def\slashed#1{\setbox\SlashedBox=\hbox{#1}&#10;\hbox to 0pt{\hbox to 1\wd\SlashedBox{\hfil/\hfil}\hss}#1}&#10;\def\hboxtosizeof#1#2{\setbox\SlashedBox=\hbox{#1}&#10;\hbox to 1\wd\SlashedBox{#2}}&#10;\def\littleFraction#1#2{\hbox{$#1\over#2$}}&#10;% The following is necessary so that we can get a partial slash&#10;% inside a math display... sigh.&#10;\def\mathslashed#1{\setbox\SlashedBox=\hbox{$#1$}&#10;\hbox to 0pt{\hbox to 1\wd\SlashedBox{\hfil/\hfil}\hss}#1}\def\ket#1{|#1^-\rangle}&#10;\def\Ksl{\slashed{K}}&#10;\def\Phat{\kern 2pt{\widehat {\kern -2pt P}}\kern 2pt}&#10;&#10;\begin{document}&#10;$$ \sand{i}.{\sigma^\mu}.{j} =&#10;\sandpp{j}.{\sigma^\mu}.i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117.0002"/>
  <p:tag name="PICTUREFILESIZE" val="442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def\spa#1.#2{\left\langle#1\,#2\right\rangle}&#10;\def\spb#1.#2{\left[#1\,#2\right]}&#10;\def\spash#1.#2{\left\langle\smash{#1}\,\smash{#2}\vphantom{1}\right\rangle}&#10;\def\spbsh#1.#2{\left[\smash{#1}\,\smash{#2}\vphantom{1}\right]}&#10;\def\sand#1.#2.#3{%&#10;\left\langle\smash{#1}{\vphantom1}^{-}\right|{#2}%&#10;\left|\smash{#3}{\vphantom1}^{-}\right\rangle}&#10;\def\sandpm#1.#2.#3{%&#10;\left\langle\smash{#1}{\vphantom1}^{+}\right|{#2}%&#10;\left|\smash{#3}{\vphantom1}^{-}\right\rangle}&#10;\def\sandpp#1.#2.#3{%&#10;\left\langle\smash{#1}{\vphantom1}^{+}\right|{#2}%&#10;\left|\smash{#3}{\vphantom1}^{+}\right\rangle}&#10;\def\sandb#1.#2.#3{%&#10;\left\langle\smash{#1}{\vphantom1}^{\pm}\right|{#2}%&#10;\left|\smash{#3}{\vphantom1}^{\pm}\right\rangle}&#10;\def\spar#1..#2{\langle\!\langle#1\cdots#2\rangle\!\rangle}&#10;&#10;\newbox\charbox&#10;\newbox\slabox&#10;\def\s#1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box\SlashedBox&#10;\def\slashed#1{\setbox\SlashedBox=\hbox{#1}&#10;\hbox to 0pt{\hbox to 1\wd\SlashedBox{\hfil/\hfil}\hss}#1}&#10;\def\hboxtosizeof#1#2{\setbox\SlashedBox=\hbox{#1}&#10;\hbox to 1\wd\SlashedBox{#2}}&#10;\def\littleFraction#1#2{\hbox{$#1\over#2$}}&#10;% The following is necessary so that we can get a partial slash&#10;% inside a math display... sigh.&#10;\def\mathslashed#1{\setbox\SlashedBox=\hbox{$#1$}&#10;\hbox to 0pt{\hbox to 1\wd\SlashedBox{\hfil/\hfil}\hss}#1}\def\ket#1{|#1^-\rangle}&#10;\def\Ksl{\slashed{K}}&#10;\def\Phat{\kern 2pt{\widehat {\kern -2pt P}}\kern 2pt}&#10;&#10;\begin{document}&#10;$$ \sandb{i}.{\sigma^\mu}.{i} = 2 k_i^\mu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78.96016"/>
  <p:tag name="PICTUREFILESIZE" val="371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def\spa#1.#2{\left\langle#1\,#2\right\rangle}&#10;\def\spb#1.#2{\left[#1\,#2\right]}&#10;\def\spash#1.#2{\left\langle\smash{#1}\,\smash{#2}\vphantom{1}\right\rangle}&#10;\def\spbsh#1.#2{\left[\smash{#1}\,\smash{#2}\vphantom{1}\right]}&#10;\def\sand#1.#2.#3{%&#10;\left\langle\smash{#1}{\vphantom1}^{-}\right|{#2}%&#10;\left|\smash{#3}{\vphantom1}^{-}\right\rangle}&#10;\def\sandpm#1.#2.#3{%&#10;\left\langle\smash{#1}{\vphantom1}^{+}\right|{#2}%&#10;\left|\smash{#3}{\vphantom1}^{-}\right\rangle}&#10;\def\sandpp#1.#2.#3{%&#10;\left\langle\smash{#1}{\vphantom1}^{+}\right|{#2}%&#10;\left|\smash{#3}{\vphantom1}^{+}\right\rangle}&#10;\def\sandb#1.#2.#3{%&#10;\left\langle\smash{#1}{\vphantom1}^{\pm}\right|{#2}%&#10;\left|\smash{#3}{\vphantom1}^{\pm}\right\rangle}&#10;\def\spar#1..#2{\langle\!\langle#1\cdots#2\rangle\!\rangle}&#10;&#10;\newbox\charbox&#10;\newbox\slabox&#10;\def\s#1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box\SlashedBox&#10;\def\slashed#1{\setbox\SlashedBox=\hbox{#1}&#10;\hbox to 0pt{\hbox to 1\wd\SlashedBox{\hfil/\hfil}\hss}#1}&#10;\def\hboxtosizeof#1#2{\setbox\SlashedBox=\hbox{#1}&#10;\hbox to 1\wd\SlashedBox{#2}}&#10;\def\littleFraction#1#2{\hbox{$#1\over#2$}}&#10;% The following is necessary so that we can get a partial slash&#10;% inside a math display... sigh.&#10;\def\mathslashed#1{\setbox\SlashedBox=\hbox{$#1$}&#10;\hbox to 0pt{\hbox to 1\wd\SlashedBox{\hfil/\hfil}\hss}#1}\def\ket#1{|#1^-\rangle}&#10;\def\Ksl{\slashed{K}}&#10;\def\Phat{\kern 2pt{\widehat {\kern -2pt P}}\kern 2pt}&#10;&#10;\begin{document}&#10;$$ \sand{i}.{\sigma^\mu}.{j}\sandpp{r}.{\sigma_\mu}.q =&#10;2 \spa{i}.q\spb{r}.j 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162.0003"/>
  <p:tag name="PICTUREFILESIZE" val="700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def\spa#1.#2{\left\langle#1\,#2\right\rangle}&#10;\def\spb#1.#2{\left[#1\,#2\right]}&#10;\def\spash#1.#2{\left\langle\smash{#1}\,\smash{#2}\vphantom{1}\right\rangle}&#10;\def\spbsh#1.#2{\left[\smash{#1}\,\smash{#2}\vphantom{1}\right]}&#10;\def\sand#1.#2.#3{%&#10;\left\langle\smash{#1}{\vphantom1}^{-}\right|{#2}%&#10;\left|\smash{#3}{\vphantom1}^{-}\right\rangle}&#10;\def\sandpm#1.#2.#3{%&#10;\left\langle\smash{#1}{\vphantom1}^{+}\right|{#2}%&#10;\left|\smash{#3}{\vphantom1}^{-}\right\rangle}&#10;\def\sandpp#1.#2.#3{%&#10;\left\langle\smash{#1}{\vphantom1}^{+}\right|{#2}%&#10;\left|\smash{#3}{\vphantom1}^{+}\right\rangle}&#10;\def\sandb#1.#2.#3{%&#10;\left\langle\smash{#1}{\vphantom1}^{\pm}\right|{#2}%&#10;\left|\smash{#3}{\vphantom1}^{\pm}\right\rangle}&#10;\def\spar#1..#2{\langle\!\langle#1\cdots#2\rangle\!\rangle}&#10;&#10;\newbox\charbox&#10;\newbox\slabox&#10;\def\s#1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box\SlashedBox&#10;\def\slashed#1{\setbox\SlashedBox=\hbox{#1}&#10;\hbox to 0pt{\hbox to 1\wd\SlashedBox{\hfil/\hfil}\hss}#1}&#10;\def\hboxtosizeof#1#2{\setbox\SlashedBox=\hbox{#1}&#10;\hbox to 1\wd\SlashedBox{#2}}&#10;\def\littleFraction#1#2{\hbox{$#1\over#2$}}&#10;% The following is necessary so that we can get a partial slash&#10;% inside a math display... sigh.&#10;\def\mathslashed#1{\setbox\SlashedBox=\hbox{$#1$}&#10;\hbox to 0pt{\hbox to 1\wd\SlashedBox{\hfil/\hfil}\hss}#1}\def\ket#1{|#1^-\rangle}&#10;\def\Ksl{\slashed{K}}&#10;\def\Phat{\kern 2pt{\widehat {\kern -2pt P}}\kern 2pt}&#10;&#10;\begin{document}&#10;$$\varepsilon^+_\mu(k,q) = \frac{\sand{q}.{\sigma_\mu}.k}{\sqrt2\spa{q}.k}\,,&#10;\quad\quad&#10;\varepsilon^-_\mu(k,q) = \frac{\sandpp{q}.{\sigma_\mu}.k}{\sqrt2\spb{k}.{q}}\,, 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237.0005"/>
  <p:tag name="PICTUREFILESIZE" val="1394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def\spa#1.#2{\left\langle#1\,#2\right\rangle}&#10;\def\spb#1.#2{\left[#1\,#2\right]}&#10;\def\spash#1.#2{\left\langle\smash{#1}\,\smash{#2}\vphantom{1}\right\rangle}&#10;\def\spbsh#1.#2{\left[\smash{#1}\,\smash{#2}\vphantom{1}\right]}&#10;\def\sand#1.#2.#3{%&#10;\left\langle\smash{#1}{\vphantom1}^{-}\right|{#2}%&#10;\left|\smash{#3}{\vphantom1}^{-}\right\rangle}&#10;\def\sandpm#1.#2.#3{%&#10;\left\langle\smash{#1}{\vphantom1}^{+}\right|{#2}%&#10;\left|\smash{#3}{\vphantom1}^{-}\right\rangle}&#10;\def\sandmp#1.#2.#3{%&#10;\left\langle\smash{#1}{\vphantom1}^{-}\right|{#2}%&#10;\left|\smash{#3}{\vphantom1}^{+}\right\rangle}&#10;\def\sandpp#1.#2.#3{%&#10;\left\langle\smash{#1}{\vphantom1}^{+}\right|{#2}%&#10;\left|\smash{#3}{\vphantom1}^{+}\right\rangle}&#10;\def\sandb#1.#2.#3{%&#10;\left\langle\smash{#1}{\vphantom1}^{\pm}\right|{#2}%&#10;\left|\smash{#3}{\vphantom1}^{\pm}\right\rangle}&#10;\def\spar#1..#2{\langle\!\langle#1\cdots#2\rangle\!\rangle}&#10;&#10;\newbox\charbox&#10;\newbox\slabox&#10;\def\s#1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box\SlashedBox&#10;\def\slashed#1{\setbox\SlashedBox=\hbox{#1}&#10;\hbox to 0pt{\hbox to 1\wd\SlashedBox{\hfil/\hfil}\hss}#1}&#10;\def\hboxtosizeof#1#2{\setbox\SlashedBox=\hbox{#1}&#10;\hbox to 1\wd\SlashedBox{#2}}&#10;\def\littleFraction#1#2{\hbox{$#1\over#2$}}&#10;% The following is necessary so that we can get a partial slash&#10;% inside a math display... sigh.&#10;\def\mathslashed#1{\setbox\SlashedBox=\hbox{$#1$}&#10;\hbox to 0pt{\hbox to 1\wd\SlashedBox{\hfil/\hfil}\hss}#1}\def\ket#1{|#1^-\rangle}&#10;\def\Ksl{\slashed{K}}&#10;\def\ksl{\slashed{k}}&#10;\def\Phat{\kern 2pt{\widehat {\kern -2pt P}}\kern 2pt}&#10;&#10;\begin{document}&#10;\begin{eqnarray*}&#10;\varepsilon^+_\mu(k,q') &amp;=&amp; &#10;   \frac{\sand{q'}.{\mu}.k}{\sqrt2\spa{q'}.k}&#10;   =\frac{\spa{k}.q\sand{q'}.{\mu}.k}{\sqrt2\spa{q'}.k\spa{k}.q}&#10;\\&#10;&amp;=&amp; \frac{\spa{k}.{q'}\sandmp{q}.{\mu}.k}{\sqrt2\spa{q'}.k\spa{k}.q}&#10;    +\frac{\spa{q}.{q'}\sand{k}.{\mu}.k}{\sqrt2\spa{q'}.k\spa{k}.q}\\&#10;&amp;=&amp; \varepsilon^+_\mu(k,q)&#10;    +\frac{\sqrt2\spa{q}.{q'}}{\spa{q'}.k\spa{k}.q} k_\mu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23"/>
  <p:tag name="BOXHEIGHT" val="532"/>
  <p:tag name="BOXFONT" val="10"/>
  <p:tag name="BOXWRAP" val="False"/>
  <p:tag name="WORKAROUNDTRANSPARENCYBUG" val="False"/>
  <p:tag name="ALLOWFONTSUBSTITUTION" val="False"/>
  <p:tag name="BITMAPFORMAT" val="pngmono"/>
  <p:tag name="ORIGWIDTH" val="226.9805"/>
  <p:tag name="PICTUREFILESIZE" val="3717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%\input pptheader&#10;\begin{document}&#10;\def\vb{\vphantom{b}}&#10;$$&#10;\sum_{a,b}\int dx_{a\vb} dx_b\, d{\rm Phase}\; f_{a\vb} f_b\,\sigma_{ab} \delta(v-{\rm Observable})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55"/>
  <p:tag name="BOXHEIGHT" val="260"/>
  <p:tag name="BOXFONT" val="10"/>
  <p:tag name="BOXWRAP" val="False"/>
  <p:tag name="WORKAROUNDTRANSPARENCYBUG" val="False"/>
  <p:tag name="ALLOWFONTSUBSTITUTION" val="False"/>
  <p:tag name="BITMAPFORMAT" val="png256"/>
  <p:tag name="ORIGWIDTH" val="204.9604"/>
  <p:tag name="PICTUREFILESIZE" val="1840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\def\spa#1.#2{\left\langle#1\,#2\right\rangle}&#10;\def\spb#1.#2{\left[#1\,#2\right]}&#10;\def\sand#1.#2.#3{%&#10;\left\langle\smash{#1}{\vphantom1}^{-}\right|{#2}%&#10;\left|\smash{#3}{\vphantom1}^{-}\right\rangle}&#10;\color{Orange}&#10;$A_3(1^-,2^-,3^+)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31"/>
  <p:tag name="BOXHEIGHT" val="317"/>
  <p:tag name="BOXFONT" val="10"/>
  <p:tag name="BOXWRAP" val="False"/>
  <p:tag name="WORKAROUNDTRANSPARENCYBUG" val="False"/>
  <p:tag name="ALLOWFONTSUBSTITUTION" val="False"/>
  <p:tag name="BITMAPFORMAT" val="png256"/>
  <p:tag name="ORIGWIDTH" val="64"/>
  <p:tag name="PICTUREFILESIZE" val="638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$\varepsilon_1 \cdot \varepsilon_2 = 0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31"/>
  <p:tag name="BOXHEIGHT" val="317"/>
  <p:tag name="BOXFONT" val="10"/>
  <p:tag name="BOXWRAP" val="False"/>
  <p:tag name="WORKAROUNDTRANSPARENCYBUG" val="False"/>
  <p:tag name="ALLOWFONTSUBSTITUTION" val="False"/>
  <p:tag name="BITMAPFORMAT" val="png256"/>
  <p:tag name="ORIGWIDTH" val="45"/>
  <p:tag name="PICTUREFILESIZE" val="268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\def\spa#1.#2{\left\langle#1\,#2\right\rangle}&#10;\def\spb#1.#2{\left[#1\,#2\right]}&#10;\def\sand#1.#2.#3{%&#10;\left\langle\smash{#1}{\vphantom1}^{-}\right|{#2}%&#10;\left|\smash{#3}{\vphantom1}^{-}\right\rangle}&#10;\def\pol{\varepsilon}&#10;\begin{eqnarray}&#10;&amp;&amp;\sqrt2 i \bigl[ \pol_2\cdot\pol_3\,k_2\cdot\pol_1&#10;                +\pol_3\cdot\pol_1\,k_3\cdot\pol_2\bigr]&#10;\nonumber\\&#10;&amp;&amp;= i{\spa{q}.2\spb{q}.3\over\spb2.q\spa{q}.3} &#10;    {\spb{q}.2\spa2.1\over\spb1.q}&#10;   +i{\spa{q}.1\spb{q}.3\over\spb1.q\spa{q}.3} &#10;    {\spb{q}.3\spa3.2\over\spb2.q}&#10;\nonumber\\&#10;&amp;&amp;= i{\spb{q}.3\over\spa{q}.3} \biggl[&#10;    {\spa{q}.2\spa2.1\over\spb1.q}&#10;   -{\spa{q}.1\spa1.2\over\spb2.q}\biggr]&#10;\nonumber\\&#10;&amp;&amp;= -2i{\spa1.2\spb{q}.3 q\cdot(k_1+k_2)\over\spa{q}.3\spb{q}.1\spb{q}.2}&#10;\nonumber\\&#10;&amp;&amp;= i{\spa1.2\spb{q}.3^2 \over\spb{q}.1\spb{q}.2}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31"/>
  <p:tag name="BOXHEIGHT" val="317"/>
  <p:tag name="BOXFONT" val="10"/>
  <p:tag name="BOXWRAP" val="False"/>
  <p:tag name="WORKAROUNDTRANSPARENCYBUG" val="False"/>
  <p:tag name="ALLOWFONTSUBSTITUTION" val="False"/>
  <p:tag name="BITMAPFORMAT" val="png256"/>
  <p:tag name="ORIGWIDTH" val="190"/>
  <p:tag name="PICTUREFILESIZE" val="7088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\def\spa#1.#2{\left\langle#1\,#2\right\rangle}&#10;\def\spb#1.#2{\left[#1\,#2\right]}&#10;\def\sand#1.#2.#3{%&#10;\left\langle\smash{#1}{\vphantom1}^{-}\right|{#2}%&#10;\left|\smash{#3}{\vphantom1}^{-}\right\rangle}&#10;\def\pol{\varepsilon}&#10;\begin{eqnarray}&#10;&amp;&amp; i{\spa1.2\spb{q}.3^2 \over\spb{q}.1\spb{q}.2}&#10;\nonumber\\&#10;&amp;&amp;= -i{\spa1.2\spb{q}.3\spa3.2\spb{q}.3\spa3.1 &#10;      \over\spa2.3\spa3.1\spb{q}.1\spb{q}.2}&#10;\nonumber\\&#10;&amp;&amp;= i{\spa1.2^3\over\spa2.3\spa3.1}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31"/>
  <p:tag name="BOXHEIGHT" val="317"/>
  <p:tag name="BOXFONT" val="10"/>
  <p:tag name="BOXWRAP" val="False"/>
  <p:tag name="WORKAROUNDTRANSPARENCYBUG" val="False"/>
  <p:tag name="ALLOWFONTSUBSTITUTION" val="False"/>
  <p:tag name="BITMAPFORMAT" val="png256"/>
  <p:tag name="ORIGWIDTH" val="122"/>
  <p:tag name="PICTUREFILESIZE" val="3097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\def\spa#1.#2{\left\langle#1\,#2\right\rangle}&#10;\def\spb#1.#2{\left[#1\,#2\right]}&#10;\def\sand#1.#2.#3{%&#10;\left\langle\smash{#1}{\vphantom1}^{-}\right|{#2}%&#10;\left|\smash{#3}{\vphantom1}^{-}\right\rangle}&#10;&#10;$A_3(1^-,2^+,3^+)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31"/>
  <p:tag name="BOXHEIGHT" val="317"/>
  <p:tag name="BOXFONT" val="10"/>
  <p:tag name="BOXWRAP" val="False"/>
  <p:tag name="WORKAROUNDTRANSPARENCYBUG" val="False"/>
  <p:tag name="ALLOWFONTSUBSTITUTION" val="False"/>
  <p:tag name="BITMAPFORMAT" val="png256"/>
  <p:tag name="ORIGWIDTH" val="63.96016"/>
  <p:tag name="PICTUREFILESIZE" val="456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\def\spa#1.#2{\left\langle#1\,#2\right\rangle}&#10;\def\spb#1.#2{\left[#1\,#2\right]}&#10;\def\sand#1.#2.#3{%&#10;\left\langle\smash{#1}{\vphantom1}^{-}\right|{#2}%&#10;\left|\smash{#3}{\vphantom1}^{-}\right\rangle}&#10;&#10;$A_3(1^+,2^+,3^+)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31"/>
  <p:tag name="BOXHEIGHT" val="317"/>
  <p:tag name="BOXFONT" val="10"/>
  <p:tag name="BOXWRAP" val="False"/>
  <p:tag name="WORKAROUNDTRANSPARENCYBUG" val="False"/>
  <p:tag name="ALLOWFONTSUBSTITUTION" val="False"/>
  <p:tag name="BITMAPFORMAT" val="png256"/>
  <p:tag name="ORIGWIDTH" val="63.96016"/>
  <p:tag name="PICTUREFILESIZE" val="467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$\varepsilon_i \cdot \varepsilon_j = 0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31"/>
  <p:tag name="BOXHEIGHT" val="317"/>
  <p:tag name="BOXFONT" val="10"/>
  <p:tag name="BOXWRAP" val="False"/>
  <p:tag name="WORKAROUNDTRANSPARENCYBUG" val="False"/>
  <p:tag name="ALLOWFONTSUBSTITUTION" val="False"/>
  <p:tag name="BITMAPFORMAT" val="png256"/>
  <p:tag name="ORIGWIDTH" val="42.96008"/>
  <p:tag name="PICTUREFILESIZE" val="283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 k_3^2 = 0 = (k_1+k_2)^2 = 2 k_1\cdot k_2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29"/>
  <p:tag name="PICTUREFILESIZE" val="499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$ k_1\cdot k_2 = k_2\cdot k_3 = k_3\cdot k_1 = 0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25"/>
  <p:tag name="PICTUREFILESIZE" val="355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&#10;\begin{eqnarray*}&#10;&amp;&amp;\langle12\rangle = 0,\quad&#10;\langle23\rangle = 0,\quad&#10;\langle31\rangle = 0\nonumber\\&#10;&amp;&amp;[12] = 0,\quad [23] = 0,\quad [31] = 0\nonumber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36"/>
  <p:tag name="PICTUREFILESIZE" val="837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def\Obs{{\cal O}}&#10;$$&#10;\frac{d\sigma}{d\Obs} = &#10;  \alpha_s^{n_0}(\mu) \frac{d\hat\sigma^{\rm LO}}{d\Obs}&#10;  +\alpha_s^{n_0+1}(\mu) \frac{d\hat\sigma^{\rm NLO}(\mu)}{d\Obs}&#10;  +\alpha_s^{n_0+2}(\mu) \frac{d\hat\sigma^{\rm NNLO}(\mu)}{d\Obs}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280.9806"/>
  <p:tag name="PICTUREFILESIZE" val="1769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&#10;$A_3(1,2,3) = 0$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63"/>
  <p:tag name="PICTUREFILESIZE" val="468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$|k^+\rangle = \pm |k^-\rangle^*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31"/>
  <p:tag name="BOXHEIGHT" val="317"/>
  <p:tag name="BOXFONT" val="10"/>
  <p:tag name="BOXWRAP" val="False"/>
  <p:tag name="WORKAROUNDTRANSPARENCYBUG" val="False"/>
  <p:tag name="ALLOWFONTSUBSTITUTION" val="False"/>
  <p:tag name="BITMAPFORMAT" val="png256"/>
  <p:tag name="ORIGWIDTH" val="62"/>
  <p:tag name="PICTUREFILESIZE" val="412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$\varepsilon^{+}\propto \langle q^-|\gamma^\mu| k^-\rangle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31"/>
  <p:tag name="BOXHEIGHT" val="317"/>
  <p:tag name="BOXFONT" val="10"/>
  <p:tag name="BOXWRAP" val="False"/>
  <p:tag name="WORKAROUNDTRANSPARENCYBUG" val="False"/>
  <p:tag name="ALLOWFONTSUBSTITUTION" val="False"/>
  <p:tag name="BITMAPFORMAT" val="png256"/>
  <p:tag name="ORIGWIDTH" val="73"/>
  <p:tag name="PICTUREFILESIZE" val="542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$k\cdot k' = 0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31"/>
  <p:tag name="BOXHEIGHT" val="317"/>
  <p:tag name="BOXFONT" val="10"/>
  <p:tag name="BOXWRAP" val="False"/>
  <p:tag name="WORKAROUNDTRANSPARENCYBUG" val="False"/>
  <p:tag name="ALLOWFONTSUBSTITUTION" val="False"/>
  <p:tag name="BITMAPFORMAT" val="png256"/>
  <p:tag name="ORIGWIDTH" val="39"/>
  <p:tag name="PICTUREFILESIZE" val="254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\def\spa#1.#2{\left\langle#1\,#2\right\rangle}&#10;\def\spb#1.#2{\left[#1\,#2\right]}&#10;\def\sand#1.#2.#3{%&#10;\left\langle\smash{#1}{\vphantom1}^{-}\right|{#2}%&#10;\left|\smash{#3}{\vphantom1}^{-}\right\rangle}&#10;&#10;$\spa{k}.{k'} = 0$ or $\spb{k}.{k'} = 0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31"/>
  <p:tag name="BOXHEIGHT" val="317"/>
  <p:tag name="BOXFONT" val="10"/>
  <p:tag name="BOXWRAP" val="False"/>
  <p:tag name="WORKAROUNDTRANSPARENCYBUG" val="False"/>
  <p:tag name="ALLOWFONTSUBSTITUTION" val="False"/>
  <p:tag name="BITMAPFORMAT" val="png256"/>
  <p:tag name="ORIGWIDTH" val="96"/>
  <p:tag name="PICTUREFILESIZE" val="577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\def\spa#1.#2{\left\langle#1\,#2\right\rangle}&#10;\def\spb#1.#2{\left[#1\,#2\right]}&#10;\begin{eqnarray}&#10;\varepsilon^+(k,q)\cdot\varepsilon^+(k',q) &#10;&amp;&amp;\propto \langle q^-|\gamma^\mu| k^-\rangle&#10;\langle q^-|\gamma^\mu| {k'}^-\rangle\nonumber\\&#10;&amp;&amp;= \langle q^-|\gamma^\mu| k^-\rangle&#10;\langle {k'}^+|\gamma^\mu| q^+\rangle\nonumber\\&#10;&amp;&amp;= 2 \spa{q}.{q} \spb{k'}.k&#10;= 0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31"/>
  <p:tag name="BOXHEIGHT" val="317"/>
  <p:tag name="BOXFONT" val="10"/>
  <p:tag name="BOXWRAP" val="False"/>
  <p:tag name="WORKAROUNDTRANSPARENCYBUG" val="False"/>
  <p:tag name="ALLOWFONTSUBSTITUTION" val="False"/>
  <p:tag name="BITMAPFORMAT" val="png256"/>
  <p:tag name="ORIGWIDTH" val="205.9804"/>
  <p:tag name="PICTUREFILESIZE" val="2603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def\Obs{{p_{\rm T}^{\rm jet}}}&#10;$$&#10;\frac{d\sigma^{W+1\,{\rm jet}}}{d\Obs} = &#10;  \alpha_s(\mu) \frac{d\hat\sigma^{\rm LO}}{d\Obs}&#10;  +\alpha_s^{2}(\mu) \frac{d\hat\sigma^{\rm NLO}(\mu)}{d\Obs}&#10;  +\alpha_s^{3}(\mu) \frac{d\hat\sigma^{\rm NNLO}(\mu)}{d\Obs}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273.9605"/>
  <p:tag name="PICTUREFILESIZE" val="1817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def\Obs{{p_{\rm T}^{\rm 2^{nd}\,jet}}}&#10;$$&#10;\frac{d\sigma^{W+2\,{\rm jet}}}{d\Obs} = &#10;  \alpha_s^2(\mu) \frac{d\hat\sigma^{\rm LO}}{d\Obs}&#10;  +\alpha_s^{3}(\mu) \frac{d\hat\sigma^{\rm NLO}(\mu)}{d\Obs}&#10;  +\alpha_s^{4}(\mu) \frac{d\hat\sigma^{\rm NNLO}(\mu)}{d\Obs}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285.0005"/>
  <p:tag name="PICTUREFILESIZE" val="191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$&#10;\left[\matrix{&#10;&amp;\strut\cr&amp;\strut\cr&amp;\strut\cr&amp;\strut\cr&#10;}\right.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8"/>
  <p:tag name="BOXHEIGHT" val="315"/>
  <p:tag name="BOXFONT" val="10"/>
  <p:tag name="BOXWRAP" val="False"/>
  <p:tag name="WORKAROUNDTRANSPARENCYBUG" val="False"/>
  <p:tag name="ALLOWFONTSUBSTITUTION" val="False"/>
  <p:tag name="BITMAPFORMAT" val="png256"/>
  <p:tag name="ORIGWIDTH" val="4"/>
  <p:tag name="PICTUREFILESIZE" val="110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$&#10;\left.\matrix{&#10;&amp;\strut\cr&amp;\strut\cr&amp;\strut\cr&amp;\strut\cr&#10;}\right]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8"/>
  <p:tag name="BOXHEIGHT" val="315"/>
  <p:tag name="BOXFONT" val="10"/>
  <p:tag name="BOXWRAP" val="False"/>
  <p:tag name="WORKAROUNDTRANSPARENCYBUG" val="False"/>
  <p:tag name="ALLOWFONTSUBSTITUTION" val="False"/>
  <p:tag name="BITMAPFORMAT" val="png256"/>
  <p:tag name="ORIGWIDTH" val="4"/>
  <p:tag name="PICTUREFILESIZE" val="110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{\cal A}(0\rightarrow g^-g^- g^+\cdots g^+)&#10;$$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98"/>
  <p:tag name="PICTUREFILESIZE" val="745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11247</TotalTime>
  <Words>1234</Words>
  <Application>Microsoft Office PowerPoint</Application>
  <PresentationFormat>On-screen Show (4:3)</PresentationFormat>
  <Paragraphs>326</Paragraphs>
  <Slides>49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On-Shell Methods  in Quantum Field Theory</vt:lpstr>
      <vt:lpstr>Tools for Computing Amplitudes</vt:lpstr>
      <vt:lpstr>PowerPoint Presentation</vt:lpstr>
      <vt:lpstr>PowerPoint Presentation</vt:lpstr>
      <vt:lpstr>Jets are Ubiquitous</vt:lpstr>
      <vt:lpstr>An Eight-Jet Event</vt:lpstr>
      <vt:lpstr>Jets are Ubiquitous</vt:lpstr>
      <vt:lpstr>PowerPoint Presentation</vt:lpstr>
      <vt:lpstr>Jets</vt:lpstr>
      <vt:lpstr>PowerPoint Presentation</vt:lpstr>
      <vt:lpstr>PowerPoint Presentation</vt:lpstr>
      <vt:lpstr>QCD-Improved Parton Model</vt:lpstr>
      <vt:lpstr>The Challenge</vt:lpstr>
      <vt:lpstr>Approaches</vt:lpstr>
      <vt:lpstr>PowerPoint Presentation</vt:lpstr>
      <vt:lpstr>Precision Perturbative QCD</vt:lpstr>
      <vt:lpstr>Renormalization Scale</vt:lpstr>
      <vt:lpstr>PowerPoint Presentation</vt:lpstr>
      <vt:lpstr>Leading-Order, Next-to-Leading Order</vt:lpstr>
      <vt:lpstr>PowerPoint Presentation</vt:lpstr>
      <vt:lpstr>What Contributions Do We Need?</vt:lpstr>
      <vt:lpstr>PowerPoint Presentation</vt:lpstr>
      <vt:lpstr>Amplitudes</vt:lpstr>
      <vt:lpstr>Calculating the Textbook Way</vt:lpstr>
      <vt:lpstr>Traditional Approach</vt:lpstr>
      <vt:lpstr>A Difficulty</vt:lpstr>
      <vt:lpstr>Results Are Simple!</vt:lpstr>
      <vt:lpstr>Even Simpler in N=4 Supersymmetric Theory</vt:lpstr>
      <vt:lpstr>Answers Are Simple At Loop Level Too</vt:lpstr>
      <vt:lpstr>Calculation is a Mess</vt:lpstr>
      <vt:lpstr>On-Shell Methods</vt:lpstr>
      <vt:lpstr>On-Shell Methods</vt:lpstr>
      <vt:lpstr>Color Decomposition</vt:lpstr>
      <vt:lpstr>PowerPoint Presentation</vt:lpstr>
      <vt:lpstr>Symmetry properties</vt:lpstr>
      <vt:lpstr>Spinor Variables</vt:lpstr>
      <vt:lpstr>Spinor Products</vt:lpstr>
      <vt:lpstr>PowerPoint Presentation</vt:lpstr>
      <vt:lpstr>Properties of the Spinor Product</vt:lpstr>
      <vt:lpstr>Spinor Helicity</vt:lpstr>
      <vt:lpstr>PowerPoint Presentation</vt:lpstr>
      <vt:lpstr>Properties of the Spinor-Helicity Basis</vt:lpstr>
      <vt:lpstr>PowerPoint Presentation</vt:lpstr>
      <vt:lpstr>Color-Ordered Three-Vertex</vt:lpstr>
      <vt:lpstr>PowerPoint Presentation</vt:lpstr>
      <vt:lpstr>PowerPoint Presentation</vt:lpstr>
      <vt:lpstr>A Slight Problem</vt:lpstr>
      <vt:lpstr>PowerPoint Presentation</vt:lpstr>
      <vt:lpstr>Complex Momenta to the Rescue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A. Kosower</dc:creator>
  <cp:lastModifiedBy>David A. Kosower</cp:lastModifiedBy>
  <cp:revision>224</cp:revision>
  <dcterms:created xsi:type="dcterms:W3CDTF">2011-08-09T19:59:47Z</dcterms:created>
  <dcterms:modified xsi:type="dcterms:W3CDTF">2013-09-09T12:34:33Z</dcterms:modified>
</cp:coreProperties>
</file>