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5.xml" ContentType="application/vnd.openxmlformats-officedocument.presentationml.notesSlide+xml"/>
  <Override PartName="/ppt/tags/tag16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7.xml" ContentType="application/vnd.openxmlformats-officedocument.presentationml.tags+xml"/>
  <Override PartName="/ppt/notesSlides/notesSlide8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9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2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8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9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20.xml" ContentType="application/vnd.openxmlformats-officedocument.presentationml.notesSlide+xml"/>
  <Override PartName="/ppt/tags/tag51.xml" ContentType="application/vnd.openxmlformats-officedocument.presentationml.tags+xml"/>
  <Override PartName="/ppt/notesSlides/notesSlide21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22.xml" ContentType="application/vnd.openxmlformats-officedocument.presentationml.notesSlide+xml"/>
  <Override PartName="/ppt/tags/tag56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sldIdLst>
    <p:sldId id="256" r:id="rId2"/>
    <p:sldId id="570" r:id="rId3"/>
    <p:sldId id="519" r:id="rId4"/>
    <p:sldId id="520" r:id="rId5"/>
    <p:sldId id="521" r:id="rId6"/>
    <p:sldId id="498" r:id="rId7"/>
    <p:sldId id="499" r:id="rId8"/>
    <p:sldId id="571" r:id="rId9"/>
    <p:sldId id="535" r:id="rId10"/>
    <p:sldId id="536" r:id="rId11"/>
    <p:sldId id="537" r:id="rId12"/>
    <p:sldId id="538" r:id="rId13"/>
    <p:sldId id="539" r:id="rId14"/>
    <p:sldId id="542" r:id="rId15"/>
    <p:sldId id="543" r:id="rId16"/>
    <p:sldId id="502" r:id="rId17"/>
    <p:sldId id="503" r:id="rId18"/>
    <p:sldId id="504" r:id="rId19"/>
    <p:sldId id="505" r:id="rId20"/>
    <p:sldId id="506" r:id="rId21"/>
    <p:sldId id="507" r:id="rId22"/>
    <p:sldId id="508" r:id="rId23"/>
    <p:sldId id="509" r:id="rId24"/>
    <p:sldId id="510" r:id="rId25"/>
    <p:sldId id="512" r:id="rId26"/>
    <p:sldId id="513" r:id="rId27"/>
    <p:sldId id="544" r:id="rId28"/>
    <p:sldId id="545" r:id="rId29"/>
    <p:sldId id="514" r:id="rId30"/>
    <p:sldId id="515" r:id="rId31"/>
    <p:sldId id="573" r:id="rId32"/>
    <p:sldId id="546" r:id="rId33"/>
    <p:sldId id="547" r:id="rId34"/>
    <p:sldId id="548" r:id="rId35"/>
    <p:sldId id="549" r:id="rId36"/>
    <p:sldId id="550" r:id="rId37"/>
    <p:sldId id="551" r:id="rId38"/>
    <p:sldId id="552" r:id="rId39"/>
    <p:sldId id="553" r:id="rId40"/>
    <p:sldId id="554" r:id="rId41"/>
  </p:sldIdLst>
  <p:sldSz cx="9144000" cy="6858000" type="screen4x3"/>
  <p:notesSz cx="6858000" cy="9144000"/>
  <p:custDataLst>
    <p:tags r:id="rId4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A000"/>
    <a:srgbClr val="FCF987"/>
    <a:srgbClr val="FFFFCC"/>
    <a:srgbClr val="FFFF99"/>
    <a:srgbClr val="5B9DD3"/>
    <a:srgbClr val="E5DE85"/>
    <a:srgbClr val="E7E583"/>
    <a:srgbClr val="F8F573"/>
    <a:srgbClr val="FFFFFF"/>
    <a:srgbClr val="FFFF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003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7E7BDB-8085-40BF-BB3A-43BCDC17DBC5}" type="datetimeFigureOut">
              <a:rPr lang="en-US" smtClean="0"/>
              <a:pPr/>
              <a:t>9/10/2013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9E5F41-D193-45FC-8274-01B633CB0A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85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14B480-456C-406A-8212-71A6B88F124B}" type="slidenum">
              <a:rPr lang="en-US"/>
              <a:pPr/>
              <a:t>2</a:t>
            </a:fld>
            <a:endParaRPr lang="en-US"/>
          </a:p>
        </p:txBody>
      </p:sp>
      <p:sp>
        <p:nvSpPr>
          <p:cNvPr id="523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ln/>
        </p:spPr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DF003F-D81F-47DE-AE94-826C6495BB19}" type="slidenum">
              <a:rPr lang="en-US"/>
              <a:pPr/>
              <a:t>16</a:t>
            </a:fld>
            <a:endParaRPr lang="en-US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9F95C4-F19E-4B99-A95C-6C634AC6A923}" type="slidenum">
              <a:rPr lang="en-US"/>
              <a:pPr/>
              <a:t>18</a:t>
            </a:fld>
            <a:endParaRPr 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F07549-E842-4079-8F53-2B03BD6FE225}" type="slidenum">
              <a:rPr lang="en-US"/>
              <a:pPr/>
              <a:t>19</a:t>
            </a:fld>
            <a:endParaRPr lang="en-US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8D0B55-75A4-47CD-A0B8-FDB27A601AA7}" type="slidenum">
              <a:rPr lang="en-US"/>
              <a:pPr/>
              <a:t>20</a:t>
            </a:fld>
            <a:endParaRPr lang="en-US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32FBF4-E2BD-426C-9E1D-A8AF87F5BED8}" type="slidenum">
              <a:rPr lang="en-US"/>
              <a:pPr/>
              <a:t>21</a:t>
            </a:fld>
            <a:endParaRPr lang="en-US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A2F5C1-EC44-4D67-B15E-307CBFC2C2D9}" type="slidenum">
              <a:rPr lang="en-US"/>
              <a:pPr/>
              <a:t>22</a:t>
            </a:fld>
            <a:endParaRPr lang="en-US"/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5691BB-1F72-4FC1-A2B3-47F430773AC7}" type="slidenum">
              <a:rPr lang="en-US"/>
              <a:pPr/>
              <a:t>23</a:t>
            </a:fld>
            <a:endParaRPr lang="en-US"/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8B6EE9-F739-4652-8A31-D73324913097}" type="slidenum">
              <a:rPr lang="en-US"/>
              <a:pPr/>
              <a:t>24</a:t>
            </a:fld>
            <a:endParaRPr lang="en-US"/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56B541-45D9-4EB4-8E19-F7784D02A539}" type="slidenum">
              <a:rPr lang="en-US"/>
              <a:pPr/>
              <a:t>25</a:t>
            </a:fld>
            <a:endParaRPr lang="en-US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D0F015-15DB-4ADF-A21E-058F19EFC04B}" type="slidenum">
              <a:rPr lang="en-US"/>
              <a:pPr/>
              <a:t>26</a:t>
            </a:fld>
            <a:endParaRPr lang="en-US"/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1FFBD7-F390-4AE7-A182-9DB9FFEAF78E}" type="slidenum">
              <a:rPr lang="en-US"/>
              <a:pPr/>
              <a:t>6</a:t>
            </a:fld>
            <a:endParaRPr lang="en-US"/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ln/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B34A82-D56E-45D0-9734-31C54C2F0EFF}" type="slidenum">
              <a:rPr lang="en-US"/>
              <a:pPr/>
              <a:t>27</a:t>
            </a:fld>
            <a:endParaRPr lang="en-US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A10A65-035D-4C16-80E8-0FA0E6718730}" type="slidenum">
              <a:rPr lang="en-US"/>
              <a:pPr/>
              <a:t>28</a:t>
            </a:fld>
            <a:endParaRPr lang="en-US"/>
          </a:p>
        </p:txBody>
      </p:sp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59699E-FFE6-4BAE-A4FF-CCB375888C8A}" type="slidenum">
              <a:rPr lang="en-US"/>
              <a:pPr/>
              <a:t>29</a:t>
            </a:fld>
            <a:endParaRPr lang="en-US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7C2815-F604-45B3-8BF5-D7FAA93F3C0F}" type="slidenum">
              <a:rPr lang="en-US"/>
              <a:pPr/>
              <a:t>30</a:t>
            </a:fld>
            <a:endParaRPr lang="en-US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D9DB64-0787-4EDE-B3A8-86E9266CE4E5}" type="slidenum">
              <a:rPr lang="en-US"/>
              <a:pPr/>
              <a:t>31</a:t>
            </a:fld>
            <a:endParaRPr lang="en-US"/>
          </a:p>
        </p:txBody>
      </p:sp>
      <p:sp>
        <p:nvSpPr>
          <p:cNvPr id="86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122925-85DA-499D-956D-E26949CB8E1A}" type="slidenum">
              <a:rPr lang="en-US"/>
              <a:pPr/>
              <a:t>32</a:t>
            </a:fld>
            <a:endParaRPr lang="en-US"/>
          </a:p>
        </p:txBody>
      </p:sp>
      <p:sp>
        <p:nvSpPr>
          <p:cNvPr id="354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ln/>
        </p:spPr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D9DB64-0787-4EDE-B3A8-86E9266CE4E5}" type="slidenum">
              <a:rPr lang="en-US"/>
              <a:pPr/>
              <a:t>8</a:t>
            </a:fld>
            <a:endParaRPr lang="en-US"/>
          </a:p>
        </p:txBody>
      </p:sp>
      <p:sp>
        <p:nvSpPr>
          <p:cNvPr id="86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75F26E-6BEB-4A53-87F0-65B341B3E99D}" type="slidenum">
              <a:rPr lang="en-US"/>
              <a:pPr/>
              <a:t>9</a:t>
            </a:fld>
            <a:endParaRPr lang="en-US"/>
          </a:p>
        </p:txBody>
      </p:sp>
      <p:sp>
        <p:nvSpPr>
          <p:cNvPr id="36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ln/>
        </p:spPr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1EDA40-A27E-498A-8082-DDFE5A79FEC3}" type="slidenum">
              <a:rPr lang="en-US"/>
              <a:pPr/>
              <a:t>10</a:t>
            </a:fld>
            <a:endParaRPr lang="en-US"/>
          </a:p>
        </p:txBody>
      </p:sp>
      <p:sp>
        <p:nvSpPr>
          <p:cNvPr id="36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733E07-5567-477E-A9BF-919B2462990A}" type="slidenum">
              <a:rPr lang="en-US"/>
              <a:pPr/>
              <a:t>12</a:t>
            </a:fld>
            <a:endParaRPr lang="en-US"/>
          </a:p>
        </p:txBody>
      </p:sp>
      <p:sp>
        <p:nvSpPr>
          <p:cNvPr id="371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ln/>
        </p:spPr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E46315-7FC6-498D-9813-5918EE9ECFAE}" type="slidenum">
              <a:rPr lang="en-US"/>
              <a:pPr/>
              <a:t>13</a:t>
            </a:fld>
            <a:endParaRPr lang="en-US"/>
          </a:p>
        </p:txBody>
      </p:sp>
      <p:sp>
        <p:nvSpPr>
          <p:cNvPr id="373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ln/>
        </p:spPr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C50DFD-293F-4619-9BE8-6D090898AC66}" type="slidenum">
              <a:rPr lang="en-US"/>
              <a:pPr/>
              <a:t>14</a:t>
            </a:fld>
            <a:endParaRPr lang="en-US"/>
          </a:p>
        </p:txBody>
      </p:sp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382240-82D5-46F9-993E-78BB8C6B68BC}" type="slidenum">
              <a:rPr lang="en-US"/>
              <a:pPr/>
              <a:t>15</a:t>
            </a:fld>
            <a:endParaRPr lang="en-US"/>
          </a:p>
        </p:txBody>
      </p:sp>
      <p:sp>
        <p:nvSpPr>
          <p:cNvPr id="381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9/10/2013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9/10/2013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9/10/2013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780CCBB-2450-4313-A4B3-61DD8AF90D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585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Palatino Linotype" pitchFamily="18" charset="0"/>
              </a:defRPr>
            </a:lvl1pPr>
            <a:lvl2pPr>
              <a:defRPr sz="2000">
                <a:latin typeface="Palatino Linotype" pitchFamily="18" charset="0"/>
              </a:defRPr>
            </a:lvl2pPr>
            <a:lvl3pPr>
              <a:defRPr sz="1800">
                <a:latin typeface="Palatino Linotype" pitchFamily="18" charset="0"/>
              </a:defRPr>
            </a:lvl3pPr>
            <a:lvl4pPr>
              <a:defRPr sz="1600">
                <a:latin typeface="Palatino Linotype" pitchFamily="18" charset="0"/>
              </a:defRPr>
            </a:lvl4pPr>
            <a:lvl5pPr>
              <a:defRPr sz="1400">
                <a:latin typeface="Palatino Linotype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9/10/2013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9/10/2013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9/10/2013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9/10/2013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9/10/2013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9/10/2013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9/10/2013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9/10/2013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2000">
              <a:srgbClr val="FFFFE7"/>
            </a:gs>
            <a:gs pos="86000">
              <a:srgbClr val="FFFF99"/>
            </a:gs>
            <a:gs pos="93000">
              <a:srgbClr val="FCF987"/>
            </a:gs>
            <a:gs pos="100000">
              <a:srgbClr val="E5DE85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2F9EA-1C1C-42F5-9C01-0B656418D988}" type="datetimeFigureOut">
              <a:rPr lang="en-US" smtClean="0"/>
              <a:pPr/>
              <a:t>9/10/2013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Palatino Linotype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Palatino Linotype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Palatino Linotype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Palatino Linotype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Palatino Linotype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Palatino Linotype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27.png"/><Relationship Id="rId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tags" Target="../tags/tag20.xml"/><Relationship Id="rId7" Type="http://schemas.openxmlformats.org/officeDocument/2006/relationships/image" Target="../media/image30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11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tags" Target="../tags/tag23.xml"/><Relationship Id="rId7" Type="http://schemas.openxmlformats.org/officeDocument/2006/relationships/image" Target="../media/image34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33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38.png"/><Relationship Id="rId4" Type="http://schemas.microsoft.com/office/2007/relationships/hdphoto" Target="../media/hdphoto8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tags" Target="../tags/tag26.xml"/><Relationship Id="rId7" Type="http://schemas.openxmlformats.org/officeDocument/2006/relationships/image" Target="../media/image39.png"/><Relationship Id="rId12" Type="http://schemas.openxmlformats.org/officeDocument/2006/relationships/image" Target="../media/image43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notesSlide" Target="../notesSlides/notesSlide12.xml"/><Relationship Id="rId11" Type="http://schemas.microsoft.com/office/2007/relationships/hdphoto" Target="../media/hdphoto10.wdp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2.png"/><Relationship Id="rId4" Type="http://schemas.openxmlformats.org/officeDocument/2006/relationships/tags" Target="../tags/tag27.xml"/><Relationship Id="rId9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4.xml"/><Relationship Id="rId7" Type="http://schemas.openxmlformats.org/officeDocument/2006/relationships/image" Target="../media/image2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tags" Target="../tags/tag30.xml"/><Relationship Id="rId7" Type="http://schemas.openxmlformats.org/officeDocument/2006/relationships/image" Target="../media/image44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128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2.wdp"/><Relationship Id="rId5" Type="http://schemas.openxmlformats.org/officeDocument/2006/relationships/image" Target="../media/image48.png"/><Relationship Id="rId4" Type="http://schemas.microsoft.com/office/2007/relationships/hdphoto" Target="../media/hdphoto11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tags" Target="../tags/tag32.xml"/><Relationship Id="rId7" Type="http://schemas.openxmlformats.org/officeDocument/2006/relationships/oleObject" Target="../embeddings/oleObject1.bin"/><Relationship Id="rId2" Type="http://schemas.openxmlformats.org/officeDocument/2006/relationships/tags" Target="../tags/tag3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0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13" Type="http://schemas.microsoft.com/office/2007/relationships/hdphoto" Target="../media/hdphoto13.wdp"/><Relationship Id="rId18" Type="http://schemas.openxmlformats.org/officeDocument/2006/relationships/image" Target="../media/image57.png"/><Relationship Id="rId3" Type="http://schemas.openxmlformats.org/officeDocument/2006/relationships/tags" Target="../tags/tag35.xml"/><Relationship Id="rId21" Type="http://schemas.openxmlformats.org/officeDocument/2006/relationships/image" Target="../media/image60.png"/><Relationship Id="rId7" Type="http://schemas.openxmlformats.org/officeDocument/2006/relationships/tags" Target="../tags/tag39.xml"/><Relationship Id="rId12" Type="http://schemas.openxmlformats.org/officeDocument/2006/relationships/image" Target="../media/image52.png"/><Relationship Id="rId17" Type="http://schemas.openxmlformats.org/officeDocument/2006/relationships/image" Target="../media/image56.png"/><Relationship Id="rId2" Type="http://schemas.openxmlformats.org/officeDocument/2006/relationships/tags" Target="../tags/tag34.xml"/><Relationship Id="rId16" Type="http://schemas.openxmlformats.org/officeDocument/2006/relationships/image" Target="../media/image55.png"/><Relationship Id="rId20" Type="http://schemas.openxmlformats.org/officeDocument/2006/relationships/image" Target="../media/image59.png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image" Target="../media/image137.png"/><Relationship Id="rId5" Type="http://schemas.openxmlformats.org/officeDocument/2006/relationships/tags" Target="../tags/tag37.xml"/><Relationship Id="rId15" Type="http://schemas.openxmlformats.org/officeDocument/2006/relationships/image" Target="../media/image54.png"/><Relationship Id="rId10" Type="http://schemas.openxmlformats.org/officeDocument/2006/relationships/notesSlide" Target="../notesSlides/notesSlide18.xml"/><Relationship Id="rId19" Type="http://schemas.openxmlformats.org/officeDocument/2006/relationships/image" Target="../media/image58.png"/><Relationship Id="rId4" Type="http://schemas.openxmlformats.org/officeDocument/2006/relationships/tags" Target="../tags/tag36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2.pn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microsoft.com/office/2007/relationships/hdphoto" Target="../media/hdphoto14.wdp"/><Relationship Id="rId5" Type="http://schemas.openxmlformats.org/officeDocument/2006/relationships/image" Target="../media/image61.png"/><Relationship Id="rId4" Type="http://schemas.openxmlformats.org/officeDocument/2006/relationships/notesSlide" Target="../notesSlides/notesSlide19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3" Type="http://schemas.openxmlformats.org/officeDocument/2006/relationships/tags" Target="../tags/tag45.xml"/><Relationship Id="rId7" Type="http://schemas.openxmlformats.org/officeDocument/2006/relationships/tags" Target="../tags/tag49.xml"/><Relationship Id="rId12" Type="http://schemas.openxmlformats.org/officeDocument/2006/relationships/image" Target="../media/image63.png"/><Relationship Id="rId17" Type="http://schemas.openxmlformats.org/officeDocument/2006/relationships/image" Target="../media/image58.png"/><Relationship Id="rId2" Type="http://schemas.openxmlformats.org/officeDocument/2006/relationships/tags" Target="../tags/tag44.xml"/><Relationship Id="rId16" Type="http://schemas.openxmlformats.org/officeDocument/2006/relationships/image" Target="../media/image66.png"/><Relationship Id="rId20" Type="http://schemas.openxmlformats.org/officeDocument/2006/relationships/image" Target="../media/image68.png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image" Target="../media/image149.png"/><Relationship Id="rId5" Type="http://schemas.openxmlformats.org/officeDocument/2006/relationships/tags" Target="../tags/tag47.xml"/><Relationship Id="rId15" Type="http://schemas.openxmlformats.org/officeDocument/2006/relationships/image" Target="../media/image65.png"/><Relationship Id="rId10" Type="http://schemas.openxmlformats.org/officeDocument/2006/relationships/notesSlide" Target="../notesSlides/notesSlide20.xml"/><Relationship Id="rId19" Type="http://schemas.openxmlformats.org/officeDocument/2006/relationships/image" Target="../media/image67.png"/><Relationship Id="rId4" Type="http://schemas.openxmlformats.org/officeDocument/2006/relationships/tags" Target="../tags/tag46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6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Relationship Id="rId4" Type="http://schemas.openxmlformats.org/officeDocument/2006/relationships/image" Target="../media/image6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tags" Target="../tags/tag54.xml"/><Relationship Id="rId7" Type="http://schemas.openxmlformats.org/officeDocument/2006/relationships/image" Target="../media/image70.png"/><Relationship Id="rId12" Type="http://schemas.openxmlformats.org/officeDocument/2006/relationships/image" Target="../media/image73.png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notesSlide" Target="../notesSlides/notesSlide22.xml"/><Relationship Id="rId11" Type="http://schemas.microsoft.com/office/2007/relationships/hdphoto" Target="../media/hdphoto16.wdp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72.png"/><Relationship Id="rId4" Type="http://schemas.openxmlformats.org/officeDocument/2006/relationships/tags" Target="../tags/tag55.xml"/><Relationship Id="rId9" Type="http://schemas.microsoft.com/office/2007/relationships/hdphoto" Target="../media/hdphoto15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8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.xml"/><Relationship Id="rId4" Type="http://schemas.openxmlformats.org/officeDocument/2006/relationships/image" Target="../media/image7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7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tags" Target="../tags/tag60.xml"/><Relationship Id="rId7" Type="http://schemas.openxmlformats.org/officeDocument/2006/relationships/image" Target="../media/image84.png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image" Target="../media/image83.png"/><Relationship Id="rId11" Type="http://schemas.openxmlformats.org/officeDocument/2006/relationships/image" Target="../media/image89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88.png"/><Relationship Id="rId4" Type="http://schemas.openxmlformats.org/officeDocument/2006/relationships/tags" Target="../tags/tag61.xml"/><Relationship Id="rId9" Type="http://schemas.openxmlformats.org/officeDocument/2006/relationships/image" Target="../media/image8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tags" Target="../tags/tag64.xml"/><Relationship Id="rId7" Type="http://schemas.openxmlformats.org/officeDocument/2006/relationships/image" Target="../media/image90.png"/><Relationship Id="rId12" Type="http://schemas.openxmlformats.org/officeDocument/2006/relationships/image" Target="../media/image95.png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94.png"/><Relationship Id="rId5" Type="http://schemas.openxmlformats.org/officeDocument/2006/relationships/tags" Target="../tags/tag66.xml"/><Relationship Id="rId10" Type="http://schemas.openxmlformats.org/officeDocument/2006/relationships/image" Target="../media/image93.png"/><Relationship Id="rId4" Type="http://schemas.openxmlformats.org/officeDocument/2006/relationships/tags" Target="../tags/tag65.xml"/><Relationship Id="rId9" Type="http://schemas.openxmlformats.org/officeDocument/2006/relationships/image" Target="../media/image9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9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12.xml"/><Relationship Id="rId7" Type="http://schemas.openxmlformats.org/officeDocument/2006/relationships/image" Target="../media/image12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9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On-Shell Methods </a:t>
            </a:r>
            <a:br>
              <a:rPr lang="en-US" b="1" dirty="0" smtClean="0"/>
            </a:br>
            <a:r>
              <a:rPr lang="en-US" b="1" dirty="0" smtClean="0"/>
              <a:t>in Quantum Field Theory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191000"/>
            <a:ext cx="8382000" cy="2438400"/>
          </a:xfrm>
        </p:spPr>
        <p:txBody>
          <a:bodyPr>
            <a:normAutofit/>
          </a:bodyPr>
          <a:lstStyle/>
          <a:p>
            <a:r>
              <a:rPr kumimoji="1"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David A. Kosower</a:t>
            </a:r>
            <a:br>
              <a:rPr kumimoji="1"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</a:br>
            <a:r>
              <a:rPr kumimoji="1"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Institut</a:t>
            </a:r>
            <a:r>
              <a:rPr kumimoji="1"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 de Physique </a:t>
            </a:r>
            <a:r>
              <a:rPr kumimoji="1" 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Th</a:t>
            </a:r>
            <a:r>
              <a:rPr kumimoji="1"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é</a:t>
            </a:r>
            <a:r>
              <a:rPr kumimoji="1" lang="fr-F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orique</a:t>
            </a:r>
            <a:r>
              <a:rPr kumimoji="1"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, CEA–</a:t>
            </a:r>
            <a:r>
              <a:rPr kumimoji="1"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Saclay</a:t>
            </a:r>
            <a:endParaRPr kumimoji="1"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kumimoji="1"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Palatino Linotype" pitchFamily="18" charset="0"/>
            </a:endParaRP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LHC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PhenoNet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 Summer School</a:t>
            </a:r>
            <a:b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</a:b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Cracow, Poland</a:t>
            </a:r>
            <a:b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</a:b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September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7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–12, 2013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Factorization in Gauge Theories</a:t>
            </a:r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Tree level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pPr>
              <a:buFontTx/>
              <a:buNone/>
            </a:pPr>
            <a:r>
              <a:rPr lang="en-US"/>
              <a:t>As                                         but</a:t>
            </a:r>
          </a:p>
          <a:p>
            <a:pPr>
              <a:buFontTx/>
              <a:buNone/>
            </a:pPr>
            <a:r>
              <a:rPr lang="en-US"/>
              <a:t>Sum over helicities of intermediate leg</a:t>
            </a:r>
          </a:p>
          <a:p>
            <a:pPr>
              <a:buFontTx/>
              <a:buNone/>
            </a:pPr>
            <a:r>
              <a:rPr lang="en-US"/>
              <a:t>In massless theories beyond tree level, the situation is more complicated but at tree level it works in a standard way  </a:t>
            </a:r>
          </a:p>
        </p:txBody>
      </p:sp>
      <p:pic>
        <p:nvPicPr>
          <p:cNvPr id="366596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4708525"/>
            <a:ext cx="272415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6597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81525" y="4743450"/>
            <a:ext cx="22764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6598" name="Picture 6" descr="factorization-ge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5000" contrast="-3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30250" y="2217738"/>
            <a:ext cx="7683500" cy="22621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560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Happens in the Two-Particle Case?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With real momenta, as we’ve already seen, </a:t>
                </a:r>
              </a:p>
              <a:p>
                <a:endParaRPr lang="en-US" dirty="0"/>
              </a:p>
              <a:p>
                <a:r>
                  <a:rPr lang="en-US" dirty="0" smtClean="0"/>
                  <a:t>In </a:t>
                </a:r>
                <a:r>
                  <a:rPr lang="en-US" dirty="0"/>
                  <a:t>gauge theories, </a:t>
                </a:r>
                <a:r>
                  <a:rPr lang="en-US" dirty="0" smtClean="0"/>
                  <a:t>factorization </a:t>
                </a:r>
                <a:r>
                  <a:rPr lang="en-US" dirty="0"/>
                  <a:t>holds (at tree level) </a:t>
                </a:r>
                <a:r>
                  <a:rPr lang="en-US" dirty="0" smtClean="0"/>
                  <a:t>for</a:t>
                </a:r>
                <a:br>
                  <a:rPr lang="en-US" dirty="0" smtClean="0"/>
                </a:br>
                <a:r>
                  <a:rPr lang="en-US" sz="2200" i="1" dirty="0" smtClean="0">
                    <a:sym typeface="Symbol" pitchFamily="18" charset="2"/>
                  </a:rPr>
                  <a:t>n </a:t>
                </a:r>
                <a:r>
                  <a:rPr lang="en-US" dirty="0">
                    <a:sym typeface="Symbol" pitchFamily="18" charset="2"/>
                  </a:rPr>
                  <a:t> 3 but breaks down for </a:t>
                </a:r>
                <a:r>
                  <a:rPr lang="en-US" sz="2200" i="1" dirty="0">
                    <a:sym typeface="Symbol" pitchFamily="18" charset="2"/>
                  </a:rPr>
                  <a:t>n</a:t>
                </a:r>
                <a:r>
                  <a:rPr lang="en-US" dirty="0">
                    <a:sym typeface="Symbol" pitchFamily="18" charset="2"/>
                  </a:rPr>
                  <a:t> = 2:  </a:t>
                </a:r>
                <a:r>
                  <a:rPr lang="en-US" i="1" dirty="0">
                    <a:sym typeface="Symbol" pitchFamily="18" charset="2"/>
                  </a:rPr>
                  <a:t>A</a:t>
                </a:r>
                <a:r>
                  <a:rPr lang="en-US" baseline="-25000" dirty="0">
                    <a:sym typeface="Symbol" pitchFamily="18" charset="2"/>
                  </a:rPr>
                  <a:t>3</a:t>
                </a:r>
                <a:r>
                  <a:rPr lang="en-US" dirty="0">
                    <a:sym typeface="Symbol" pitchFamily="18" charset="2"/>
                  </a:rPr>
                  <a:t> = 0 so we get </a:t>
                </a:r>
                <a:r>
                  <a:rPr lang="en-US" dirty="0" smtClean="0">
                    <a:sym typeface="Symbol" pitchFamily="18" charset="2"/>
                  </a:rPr>
                  <a:t>0/0</a:t>
                </a:r>
              </a:p>
              <a:p>
                <a:endParaRPr lang="en-US" dirty="0">
                  <a:sym typeface="Symbol" pitchFamily="18" charset="2"/>
                </a:endParaRPr>
              </a:p>
              <a:p>
                <a:r>
                  <a:rPr lang="en-US" dirty="0"/>
                  <a:t>However </a:t>
                </a:r>
                <a:r>
                  <a:rPr lang="en-US" sz="2200" i="1" dirty="0">
                    <a:sym typeface="Symbol" pitchFamily="18" charset="2"/>
                  </a:rPr>
                  <a:t>A</a:t>
                </a:r>
                <a:r>
                  <a:rPr lang="en-US" baseline="-25000" dirty="0">
                    <a:sym typeface="Symbol" pitchFamily="18" charset="2"/>
                  </a:rPr>
                  <a:t>3</a:t>
                </a:r>
                <a:r>
                  <a:rPr lang="en-US" dirty="0"/>
                  <a:t> only vanishes linearly, so the amplitude is not finite in this limit, but should ~ 1/</a:t>
                </a:r>
                <a:r>
                  <a:rPr lang="en-US" sz="2200" i="1" dirty="0">
                    <a:sym typeface="Symbol" pitchFamily="18" charset="2"/>
                  </a:rPr>
                  <a:t>k</a:t>
                </a:r>
                <a:r>
                  <a:rPr lang="en-US" dirty="0"/>
                  <a:t>, that </a:t>
                </a:r>
                <a:r>
                  <a:rPr lang="en-US" dirty="0" smtClean="0"/>
                  <a:t>is 1/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12</m:t>
                            </m:r>
                          </m:sub>
                        </m:sSub>
                      </m:e>
                    </m:rad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For complex momenta, behaves no differently than general case</a:t>
                </a:r>
                <a:endParaRPr lang="en-US" dirty="0"/>
              </a:p>
              <a:p>
                <a:endParaRPr lang="en-US" dirty="0">
                  <a:sym typeface="Symbol" pitchFamily="18" charset="2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963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133600"/>
            <a:ext cx="2000255" cy="34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54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</a:t>
            </a:r>
            <a:r>
              <a:rPr lang="en-US" dirty="0"/>
              <a:t>is a </a:t>
            </a:r>
            <a:r>
              <a:rPr lang="en-US" sz="2600" i="1" dirty="0"/>
              <a:t>collinear</a:t>
            </a:r>
            <a:r>
              <a:rPr lang="en-US" dirty="0"/>
              <a:t> limit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Combine amplitude with propagator to get a non-vanishing object</a:t>
            </a:r>
          </a:p>
        </p:txBody>
      </p:sp>
      <p:pic>
        <p:nvPicPr>
          <p:cNvPr id="370693" name="Picture 5" descr="fact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493963" y="2133600"/>
            <a:ext cx="3602037" cy="393700"/>
          </a:xfrm>
          <a:prstGeom prst="rect">
            <a:avLst/>
          </a:prstGeom>
          <a:noFill/>
        </p:spPr>
      </p:pic>
      <p:pic>
        <p:nvPicPr>
          <p:cNvPr id="370694" name="Picture 6" descr="fact0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513013" y="2776537"/>
            <a:ext cx="3582987" cy="3476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100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Two-Particle Case</a:t>
            </a:r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80772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  <a:buFontTx/>
              <a:buNone/>
            </a:pPr>
            <a:r>
              <a:rPr lang="en-US"/>
              <a:t>Collinear limit:  </a:t>
            </a:r>
            <a:r>
              <a:rPr lang="en-US" i="1"/>
              <a:t>splitting</a:t>
            </a:r>
            <a:r>
              <a:rPr lang="en-US"/>
              <a:t> amplitude</a:t>
            </a:r>
          </a:p>
        </p:txBody>
      </p:sp>
      <p:pic>
        <p:nvPicPr>
          <p:cNvPr id="372740" name="Picture 4" descr="treefactor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90600" y="2057400"/>
            <a:ext cx="7267575" cy="1890713"/>
          </a:xfrm>
          <a:prstGeom prst="rect">
            <a:avLst/>
          </a:prstGeom>
          <a:noFill/>
        </p:spPr>
      </p:pic>
      <p:sp>
        <p:nvSpPr>
          <p:cNvPr id="372741" name="Oval 5"/>
          <p:cNvSpPr>
            <a:spLocks noChangeArrowheads="1"/>
          </p:cNvSpPr>
          <p:nvPr/>
        </p:nvSpPr>
        <p:spPr bwMode="auto">
          <a:xfrm>
            <a:off x="4183063" y="2309813"/>
            <a:ext cx="1524000" cy="1295400"/>
          </a:xfrm>
          <a:prstGeom prst="ellipse">
            <a:avLst/>
          </a:prstGeom>
          <a:noFill/>
          <a:ln w="31750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2742" name="Line 6"/>
          <p:cNvSpPr>
            <a:spLocks noChangeShapeType="1"/>
          </p:cNvSpPr>
          <p:nvPr/>
        </p:nvSpPr>
        <p:spPr bwMode="auto">
          <a:xfrm flipH="1">
            <a:off x="3124200" y="3429000"/>
            <a:ext cx="1295400" cy="1143000"/>
          </a:xfrm>
          <a:prstGeom prst="line">
            <a:avLst/>
          </a:prstGeom>
          <a:noFill/>
          <a:ln w="31750">
            <a:solidFill>
              <a:srgbClr val="FFCC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0336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72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72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741" grpId="0" animBg="1"/>
      <p:bldP spid="3727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Three-Particle Factorization</a:t>
            </a:r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Consider</a:t>
            </a:r>
          </a:p>
        </p:txBody>
      </p:sp>
      <p:pic>
        <p:nvPicPr>
          <p:cNvPr id="378884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55700" y="2336800"/>
            <a:ext cx="7188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4248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093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Tx/>
                  <a:buNone/>
                </a:pPr>
                <a:endParaRPr lang="en-US" dirty="0" smtClean="0"/>
              </a:p>
              <a:p>
                <a:pPr>
                  <a:buFontTx/>
                  <a:buNone/>
                </a:pPr>
                <a:r>
                  <a:rPr lang="en-US" dirty="0" smtClean="0"/>
                  <a:t>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  <m:r>
                          <a:rPr lang="en-US" i="1">
                            <a:latin typeface="Cambria Math"/>
                          </a:rPr>
                          <m:t>23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→0</m:t>
                    </m:r>
                  </m:oMath>
                </a14:m>
                <a:r>
                  <a:rPr lang="en-US" dirty="0" smtClean="0"/>
                  <a:t>, it’s finite: expected because</a:t>
                </a:r>
              </a:p>
              <a:p>
                <a:pPr>
                  <a:buFontTx/>
                  <a:buNone/>
                </a:pPr>
                <a:endParaRPr lang="en-US" dirty="0"/>
              </a:p>
              <a:p>
                <a:pPr>
                  <a:buFontTx/>
                  <a:buNone/>
                </a:pPr>
                <a:r>
                  <a:rPr lang="en-US" dirty="0" smtClean="0"/>
                  <a:t>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234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→0</m:t>
                    </m:r>
                  </m:oMath>
                </a14:m>
                <a:r>
                  <a:rPr lang="en-US" dirty="0"/>
                  <a:t>, pick up the first term; </a:t>
                </a:r>
                <a:r>
                  <a:rPr lang="en-US" dirty="0" smtClean="0"/>
                  <a:t>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𝐾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 smtClean="0"/>
                  <a:t>    </a:t>
                </a:r>
                <a:endParaRPr lang="en-US" dirty="0"/>
              </a:p>
            </p:txBody>
          </p:sp>
        </mc:Choice>
        <mc:Fallback xmlns="">
          <p:sp>
            <p:nvSpPr>
              <p:cNvPr id="3809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6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0933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95600" y="2514600"/>
            <a:ext cx="3300413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0936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3505200"/>
            <a:ext cx="6320803" cy="2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9739" y="152400"/>
            <a:ext cx="5568098" cy="166665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6967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BCFW On-Shell Recursion Relations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613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8768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Define a shift         of </a:t>
                </a:r>
                <a:r>
                  <a:rPr lang="en-US" dirty="0" err="1"/>
                  <a:t>spinors</a:t>
                </a:r>
                <a:r>
                  <a:rPr lang="en-US" dirty="0"/>
                  <a:t> by a complex parameter </a:t>
                </a:r>
                <a:r>
                  <a:rPr lang="en-US" i="1" dirty="0">
                    <a:latin typeface="Palatino Linotype" pitchFamily="18" charset="0"/>
                  </a:rPr>
                  <a:t>z</a:t>
                </a:r>
              </a:p>
              <a:p>
                <a:endParaRPr lang="en-US" i="1" dirty="0">
                  <a:latin typeface="Palatino Linotype" pitchFamily="18" charset="0"/>
                </a:endParaRPr>
              </a:p>
              <a:p>
                <a:endParaRPr lang="en-US" i="1" dirty="0">
                  <a:latin typeface="Palatino Linotype" pitchFamily="18" charset="0"/>
                </a:endParaRPr>
              </a:p>
              <a:p>
                <a:endParaRPr lang="en-US" i="1" dirty="0">
                  <a:latin typeface="Palatino Linotype" pitchFamily="18" charset="0"/>
                </a:endParaRPr>
              </a:p>
              <a:p>
                <a:pPr>
                  <a:spcBef>
                    <a:spcPct val="0"/>
                  </a:spcBef>
                </a:pPr>
                <a:r>
                  <a:rPr lang="en-US" dirty="0"/>
                  <a:t>which induces a shift of the external momenta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346075" indent="0">
                  <a:spcBef>
                    <a:spcPct val="0"/>
                  </a:spcBef>
                  <a:buNone/>
                </a:pPr>
                <a:r>
                  <a:rPr lang="en-US" dirty="0" smtClean="0"/>
                  <a:t>and </a:t>
                </a:r>
                <a:r>
                  <a:rPr lang="en-US" dirty="0"/>
                  <a:t>defines a </a:t>
                </a:r>
                <a:r>
                  <a:rPr lang="en-US" i="1" dirty="0">
                    <a:latin typeface="Palatino Linotype" pitchFamily="18" charset="0"/>
                  </a:rPr>
                  <a:t>z</a:t>
                </a:r>
                <a:r>
                  <a:rPr lang="en-US" dirty="0"/>
                  <a:t>-dependent continuation of </a:t>
                </a:r>
                <a:r>
                  <a:rPr lang="en-US" dirty="0" smtClean="0"/>
                  <a:t>the</a:t>
                </a:r>
                <a:br>
                  <a:rPr lang="en-US" dirty="0" smtClean="0"/>
                </a:br>
                <a:r>
                  <a:rPr lang="en-US" dirty="0" smtClean="0"/>
                  <a:t>amplitude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𝑧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Assume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→0</m:t>
                    </m:r>
                  </m:oMath>
                </a14:m>
                <a:r>
                  <a:rPr lang="en-US" dirty="0" smtClean="0"/>
                  <a:t>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𝑧</m:t>
                    </m:r>
                    <m:r>
                      <a:rPr lang="en-US" b="0" i="1" smtClean="0">
                        <a:latin typeface="Cambria Math"/>
                      </a:rPr>
                      <m:t>→∞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761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876800"/>
              </a:xfrm>
              <a:blipFill rotWithShape="1">
                <a:blip r:embed="rId6"/>
                <a:stretch>
                  <a:fillRect l="-963" t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6134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0345" y="1676400"/>
            <a:ext cx="53975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6139" name="Picture 1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70138" y="2200275"/>
            <a:ext cx="32242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6140" name="Picture 1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0" y="3810000"/>
            <a:ext cx="5268913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4038600" y="11430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>
                <a:solidFill>
                  <a:srgbClr val="C00000"/>
                </a:solidFill>
                <a:latin typeface="Palatino Linotype" pitchFamily="18" charset="0"/>
              </a:rPr>
              <a:t>Britto</a:t>
            </a:r>
            <a:r>
              <a:rPr lang="en-US" dirty="0" smtClean="0">
                <a:solidFill>
                  <a:srgbClr val="C00000"/>
                </a:solidFill>
                <a:latin typeface="Palatino Linotype" pitchFamily="18" charset="0"/>
              </a:rPr>
              <a:t>, </a:t>
            </a:r>
            <a:r>
              <a:rPr lang="en-US" dirty="0" err="1" smtClean="0">
                <a:solidFill>
                  <a:srgbClr val="C00000"/>
                </a:solidFill>
                <a:latin typeface="Palatino Linotype" pitchFamily="18" charset="0"/>
              </a:rPr>
              <a:t>Cachazo</a:t>
            </a:r>
            <a:r>
              <a:rPr lang="en-US" dirty="0" smtClean="0">
                <a:solidFill>
                  <a:srgbClr val="C00000"/>
                </a:solidFill>
                <a:latin typeface="Palatino Linotype" pitchFamily="18" charset="0"/>
              </a:rPr>
              <a:t>, </a:t>
            </a:r>
            <a:r>
              <a:rPr lang="en-US" dirty="0" err="1" smtClean="0">
                <a:solidFill>
                  <a:srgbClr val="C00000"/>
                </a:solidFill>
                <a:latin typeface="Palatino Linotype" pitchFamily="18" charset="0"/>
              </a:rPr>
              <a:t>Feng</a:t>
            </a:r>
            <a:r>
              <a:rPr lang="en-US" dirty="0" smtClean="0">
                <a:solidFill>
                  <a:srgbClr val="C00000"/>
                </a:solidFill>
                <a:latin typeface="Palatino Linotype" pitchFamily="18" charset="0"/>
              </a:rPr>
              <a:t>, Witten (2005)</a:t>
            </a:r>
            <a:endParaRPr lang="en-US" dirty="0">
              <a:solidFill>
                <a:srgbClr val="C00000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9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Momenta are still on shell</a:t>
            </a:r>
          </a:p>
          <a:p>
            <a:endParaRPr lang="en-US" dirty="0"/>
          </a:p>
          <a:p>
            <a:r>
              <a:rPr lang="en-US" dirty="0" smtClean="0"/>
              <a:t>Momentum is still conserved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52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Contour Integral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Consider the contour integral</a:t>
            </a:r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r>
              <a:rPr lang="en-US"/>
              <a:t>Determine A(0) in terms of other residues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303963" y="2209800"/>
            <a:ext cx="2687637" cy="2687638"/>
            <a:chOff x="6151563" y="2209800"/>
            <a:chExt cx="2687637" cy="2687638"/>
          </a:xfrm>
        </p:grpSpPr>
        <p:sp>
          <p:nvSpPr>
            <p:cNvPr id="111621" name="Oval 5"/>
            <p:cNvSpPr>
              <a:spLocks noChangeAspect="1" noChangeArrowheads="1"/>
            </p:cNvSpPr>
            <p:nvPr/>
          </p:nvSpPr>
          <p:spPr bwMode="auto">
            <a:xfrm>
              <a:off x="6151563" y="2209800"/>
              <a:ext cx="2687637" cy="268763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22" name="Oval 6"/>
            <p:cNvSpPr>
              <a:spLocks noChangeAspect="1" noChangeArrowheads="1"/>
            </p:cNvSpPr>
            <p:nvPr/>
          </p:nvSpPr>
          <p:spPr bwMode="auto">
            <a:xfrm>
              <a:off x="7961604" y="3032546"/>
              <a:ext cx="54850" cy="5485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23" name="Oval 7"/>
            <p:cNvSpPr>
              <a:spLocks noChangeAspect="1" noChangeArrowheads="1"/>
            </p:cNvSpPr>
            <p:nvPr/>
          </p:nvSpPr>
          <p:spPr bwMode="auto">
            <a:xfrm>
              <a:off x="7029159" y="3142246"/>
              <a:ext cx="54850" cy="5485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24" name="Oval 8"/>
            <p:cNvSpPr>
              <a:spLocks noChangeAspect="1" noChangeArrowheads="1"/>
            </p:cNvSpPr>
            <p:nvPr/>
          </p:nvSpPr>
          <p:spPr bwMode="auto">
            <a:xfrm>
              <a:off x="8126153" y="3800443"/>
              <a:ext cx="54850" cy="5485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25" name="Oval 9"/>
            <p:cNvSpPr>
              <a:spLocks noChangeAspect="1" noChangeArrowheads="1"/>
            </p:cNvSpPr>
            <p:nvPr/>
          </p:nvSpPr>
          <p:spPr bwMode="auto">
            <a:xfrm>
              <a:off x="7193708" y="4074692"/>
              <a:ext cx="54850" cy="5485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11626" name="Picture 10" descr="onshell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057400" y="2330450"/>
            <a:ext cx="2211388" cy="793750"/>
          </a:xfrm>
          <a:prstGeom prst="rect">
            <a:avLst/>
          </a:prstGeom>
          <a:noFill/>
        </p:spPr>
      </p:pic>
      <p:pic>
        <p:nvPicPr>
          <p:cNvPr id="111627" name="Picture 11" descr="onshell0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295400" y="4303713"/>
            <a:ext cx="3748088" cy="9540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72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Factorization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Other poles in </a:t>
            </a:r>
            <a:r>
              <a:rPr lang="en-US" i="1">
                <a:latin typeface="Palatino Linotype" pitchFamily="18" charset="0"/>
              </a:rPr>
              <a:t>z</a:t>
            </a:r>
            <a:r>
              <a:rPr lang="en-US"/>
              <a:t> come from zeros of </a:t>
            </a:r>
            <a:r>
              <a:rPr lang="en-US" i="1">
                <a:latin typeface="Palatino Linotype" pitchFamily="18" charset="0"/>
              </a:rPr>
              <a:t>z</a:t>
            </a:r>
            <a:r>
              <a:rPr lang="en-US"/>
              <a:t>-shifted propagator denominators</a:t>
            </a:r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r>
              <a:rPr lang="en-US"/>
              <a:t>Splits diagram into two parts with </a:t>
            </a:r>
            <a:r>
              <a:rPr lang="en-US" i="1">
                <a:latin typeface="Palatino Linotype" pitchFamily="18" charset="0"/>
              </a:rPr>
              <a:t>z</a:t>
            </a:r>
            <a:r>
              <a:rPr lang="en-US"/>
              <a:t>-dependent momentum flow</a:t>
            </a:r>
          </a:p>
        </p:txBody>
      </p:sp>
      <p:pic>
        <p:nvPicPr>
          <p:cNvPr id="153605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50" y="5208588"/>
            <a:ext cx="3738563" cy="88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07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3600" y="2743200"/>
            <a:ext cx="15875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09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61300" y="3790950"/>
            <a:ext cx="1270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10" name="Picture 10" descr="z-dependent2"/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3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398713" y="2303463"/>
            <a:ext cx="5373687" cy="2249487"/>
          </a:xfrm>
          <a:prstGeom prst="rect">
            <a:avLst/>
          </a:prstGeom>
          <a:noFill/>
        </p:spPr>
      </p:pic>
      <p:pic>
        <p:nvPicPr>
          <p:cNvPr id="153611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25" y="3103563"/>
            <a:ext cx="785813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7175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52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of Lecture 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224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295400"/>
                <a:ext cx="8610600" cy="5486400"/>
              </a:xfrm>
            </p:spPr>
            <p:txBody>
              <a:bodyPr>
                <a:normAutofit/>
              </a:bodyPr>
              <a:lstStyle/>
              <a:p>
                <a:pPr>
                  <a:buFontTx/>
                  <a:buNone/>
                </a:pPr>
                <a:r>
                  <a:rPr lang="en-US" dirty="0" smtClean="0"/>
                  <a:t>Introduced </a:t>
                </a:r>
                <a:r>
                  <a:rPr lang="en-US" dirty="0" err="1" smtClean="0"/>
                  <a:t>spinor</a:t>
                </a:r>
                <a:r>
                  <a:rPr lang="en-US" dirty="0" smtClean="0"/>
                  <a:t> variables</a:t>
                </a:r>
              </a:p>
              <a:p>
                <a:pPr>
                  <a:buFontTx/>
                  <a:buNone/>
                </a:pPr>
                <a:endParaRPr lang="en-US" dirty="0"/>
              </a:p>
              <a:p>
                <a:pPr>
                  <a:buFontTx/>
                  <a:buNone/>
                </a:pPr>
                <a:endParaRPr lang="en-US" dirty="0" smtClean="0"/>
              </a:p>
              <a:p>
                <a:pPr>
                  <a:buFontTx/>
                  <a:buNone/>
                </a:pPr>
                <a:r>
                  <a:rPr lang="en-US" dirty="0" smtClean="0"/>
                  <a:t>and </a:t>
                </a:r>
                <a:r>
                  <a:rPr lang="en-US" dirty="0" err="1" smtClean="0"/>
                  <a:t>spinor</a:t>
                </a:r>
                <a:r>
                  <a:rPr lang="en-US" dirty="0" smtClean="0"/>
                  <a:t> products</a:t>
                </a:r>
              </a:p>
              <a:p>
                <a:pPr>
                  <a:buFontTx/>
                  <a:buNone/>
                </a:pPr>
                <a:endParaRPr lang="en-US" dirty="0"/>
              </a:p>
              <a:p>
                <a:pPr>
                  <a:buFontTx/>
                  <a:buNone/>
                </a:pPr>
                <a:endParaRPr lang="en-US" dirty="0" smtClean="0"/>
              </a:p>
              <a:p>
                <a:pPr>
                  <a:buFontTx/>
                  <a:buNone/>
                </a:pPr>
                <a:endParaRPr lang="en-US" dirty="0"/>
              </a:p>
              <a:p>
                <a:pPr>
                  <a:buFontTx/>
                  <a:buNone/>
                </a:pPr>
                <a:r>
                  <a:rPr lang="en-US" dirty="0" smtClean="0"/>
                  <a:t>Obtained simple </a:t>
                </a:r>
                <a:r>
                  <a:rPr lang="en-US" dirty="0" err="1" smtClean="0"/>
                  <a:t>formulæ</a:t>
                </a:r>
                <a:r>
                  <a:rPr lang="en-US" dirty="0" smtClean="0"/>
                  <a:t> for three-point on-shell amplitudes</a:t>
                </a:r>
              </a:p>
              <a:p>
                <a:pPr>
                  <a:buFontTx/>
                  <a:buNone/>
                </a:pPr>
                <a:endParaRPr lang="en-US" dirty="0"/>
              </a:p>
              <a:p>
                <a:pPr>
                  <a:buFontTx/>
                  <a:buNone/>
                </a:pPr>
                <a:endParaRPr lang="en-US" dirty="0" smtClean="0"/>
              </a:p>
              <a:p>
                <a:pPr marL="0" indent="0">
                  <a:buFontTx/>
                  <a:buNone/>
                </a:pPr>
                <a:r>
                  <a:rPr lang="en-US" dirty="0"/>
                  <a:t>a</a:t>
                </a:r>
                <a:r>
                  <a:rPr lang="en-US" dirty="0" smtClean="0"/>
                  <a:t>nd shifted to thinking in terms of complex momenta so that we can have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12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≠0</m:t>
                    </m:r>
                  </m:oMath>
                </a14:m>
                <a:r>
                  <a:rPr lang="en-US" dirty="0" smtClean="0"/>
                  <a:t> while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12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dirty="0" smtClean="0"/>
                  <a:t> and vice versa</a:t>
                </a:r>
                <a:endParaRPr lang="en-US" dirty="0"/>
              </a:p>
              <a:p>
                <a:pPr>
                  <a:buFontTx/>
                  <a:buNone/>
                </a:pPr>
                <a:endParaRPr lang="en-US" dirty="0"/>
              </a:p>
              <a:p>
                <a:pPr>
                  <a:buFontTx/>
                  <a:buNone/>
                </a:pPr>
                <a:endParaRPr lang="en-US" dirty="0"/>
              </a:p>
              <a:p>
                <a:pPr algn="r">
                  <a:buFontTx/>
                  <a:buNone/>
                </a:pPr>
                <a:endParaRPr lang="en-US" dirty="0"/>
              </a:p>
              <a:p>
                <a:pPr algn="r">
                  <a:buFontTx/>
                  <a:buNone/>
                </a:pPr>
                <a:endParaRPr lang="en-US" dirty="0"/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222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95400"/>
                <a:ext cx="8610600" cy="5486400"/>
              </a:xfrm>
              <a:blipFill rotWithShape="1">
                <a:blip r:embed="rId6"/>
                <a:stretch>
                  <a:fillRect l="-1062" t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47563" y="1828800"/>
            <a:ext cx="4061547" cy="508406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2662610" y="3048000"/>
            <a:ext cx="4424030" cy="1089663"/>
          </a:xfrm>
          <a:prstGeom prst="rect">
            <a:avLst/>
          </a:prstGeom>
          <a:noFill/>
        </p:spPr>
      </p:pic>
      <p:pic>
        <p:nvPicPr>
          <p:cNvPr id="6" name="Picture 5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60" y="4884453"/>
            <a:ext cx="7764740" cy="75418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1042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2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22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08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533400"/>
                <a:ext cx="8229600" cy="5592763"/>
              </a:xfrm>
            </p:spPr>
            <p:txBody>
              <a:bodyPr/>
              <a:lstStyle/>
              <a:p>
                <a:pPr>
                  <a:buFontTx/>
                  <a:buNone/>
                </a:pPr>
                <a:r>
                  <a:rPr lang="en-US" dirty="0" smtClean="0"/>
                  <a:t>Exactly factorization limit of </a:t>
                </a:r>
                <a:r>
                  <a:rPr lang="en-US" i="1" dirty="0">
                    <a:latin typeface="Palatino Linotype" pitchFamily="18" charset="0"/>
                  </a:rPr>
                  <a:t>z</a:t>
                </a:r>
                <a:r>
                  <a:rPr lang="en-US" dirty="0"/>
                  <a:t>-dependent amplitude</a:t>
                </a:r>
              </a:p>
              <a:p>
                <a:pPr>
                  <a:buFontTx/>
                  <a:buNone/>
                </a:pPr>
                <a:r>
                  <a:rPr lang="en-US" dirty="0"/>
                  <a:t>poles from zeros of </a:t>
                </a:r>
              </a:p>
              <a:p>
                <a:pPr>
                  <a:buFontTx/>
                  <a:buNone/>
                </a:pPr>
                <a:endParaRPr lang="en-US" dirty="0"/>
              </a:p>
              <a:p>
                <a:pPr>
                  <a:buFontTx/>
                  <a:buNone/>
                </a:pPr>
                <a:endParaRPr lang="en-US" dirty="0"/>
              </a:p>
              <a:p>
                <a:pPr>
                  <a:buFontTx/>
                  <a:buNone/>
                </a:pPr>
                <a:r>
                  <a:rPr lang="en-US" dirty="0"/>
                  <a:t>That is, a pole at</a:t>
                </a:r>
              </a:p>
              <a:p>
                <a:pPr>
                  <a:buFontTx/>
                  <a:buNone/>
                </a:pPr>
                <a:endParaRPr lang="en-US" dirty="0"/>
              </a:p>
              <a:p>
                <a:pPr>
                  <a:buFontTx/>
                  <a:buNone/>
                </a:pPr>
                <a:endParaRPr lang="en-US" dirty="0"/>
              </a:p>
              <a:p>
                <a:pPr>
                  <a:buFontTx/>
                  <a:buNone/>
                </a:pPr>
                <a:r>
                  <a:rPr lang="en-US" dirty="0"/>
                  <a:t>Residue</a:t>
                </a:r>
              </a:p>
              <a:p>
                <a:pPr>
                  <a:buFontTx/>
                  <a:buNone/>
                </a:pPr>
                <a:endParaRPr lang="en-US" dirty="0"/>
              </a:p>
              <a:p>
                <a:pPr>
                  <a:buFontTx/>
                  <a:buNone/>
                </a:pPr>
                <a:endParaRPr lang="en-US" dirty="0"/>
              </a:p>
              <a:p>
                <a:pPr>
                  <a:buFontTx/>
                  <a:buNone/>
                </a:pPr>
                <a:endParaRPr lang="en-US" dirty="0"/>
              </a:p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dirty="0" smtClean="0"/>
                  <a:t>Notation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</m:acc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𝑎𝑏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740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533400"/>
                <a:ext cx="8229600" cy="5592763"/>
              </a:xfrm>
              <a:blipFill rotWithShape="1">
                <a:blip r:embed="rId6"/>
                <a:stretch>
                  <a:fillRect l="-1111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4090" name="Picture 1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0013" y="4379913"/>
            <a:ext cx="6389687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091" name="Picture 1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6588" y="1568450"/>
            <a:ext cx="5307012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093" name="Picture 1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3725" y="2419350"/>
            <a:ext cx="296227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7386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On-Shell Recursion Relation</a:t>
            </a:r>
          </a:p>
        </p:txBody>
      </p:sp>
      <p:pic>
        <p:nvPicPr>
          <p:cNvPr id="154628" name="Picture 4" descr="recursion-part1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5000" contrast="-7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579563" y="2133600"/>
            <a:ext cx="2687637" cy="2674938"/>
          </a:xfrm>
          <a:prstGeom prst="rect">
            <a:avLst/>
          </a:prstGeom>
          <a:noFill/>
        </p:spPr>
      </p:pic>
      <p:sp>
        <p:nvSpPr>
          <p:cNvPr id="154629" name="Text Box 5"/>
          <p:cNvSpPr txBox="1">
            <a:spLocks noChangeArrowheads="1"/>
          </p:cNvSpPr>
          <p:nvPr/>
        </p:nvSpPr>
        <p:spPr bwMode="auto">
          <a:xfrm>
            <a:off x="4343400" y="3332163"/>
            <a:ext cx="6858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kumimoji="1"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=</a:t>
            </a:r>
          </a:p>
        </p:txBody>
      </p:sp>
      <p:pic>
        <p:nvPicPr>
          <p:cNvPr id="154630" name="Picture 6" descr="recursion-part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5000" contrast="-7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5181600" y="1752600"/>
            <a:ext cx="2668588" cy="3446463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212150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55" name="Picture 3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0525" y="4705350"/>
            <a:ext cx="8283575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0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z="2000" dirty="0"/>
              <a:t>Partition </a:t>
            </a:r>
            <a:r>
              <a:rPr lang="en-US" sz="2000" i="1" dirty="0">
                <a:latin typeface="Palatino Linotype" pitchFamily="18" charset="0"/>
              </a:rPr>
              <a:t>P</a:t>
            </a:r>
            <a:r>
              <a:rPr lang="en-US" sz="2000" dirty="0"/>
              <a:t>: two or more </a:t>
            </a:r>
            <a:r>
              <a:rPr lang="en-US" sz="2000" dirty="0" err="1"/>
              <a:t>cyclicly</a:t>
            </a:r>
            <a:r>
              <a:rPr lang="en-US" sz="2000" dirty="0"/>
              <a:t>-consecutive momenta containing </a:t>
            </a:r>
            <a:r>
              <a:rPr lang="en-US" sz="2000" i="1" dirty="0">
                <a:latin typeface="Palatino Linotype" pitchFamily="18" charset="0"/>
              </a:rPr>
              <a:t>j</a:t>
            </a:r>
            <a:r>
              <a:rPr lang="en-US" sz="2000" dirty="0"/>
              <a:t>, such that complementary set     contains </a:t>
            </a:r>
            <a:r>
              <a:rPr lang="en-US" sz="2000" i="1" dirty="0">
                <a:latin typeface="Palatino Linotype" pitchFamily="18" charset="0"/>
              </a:rPr>
              <a:t>l</a:t>
            </a:r>
            <a:r>
              <a:rPr lang="en-US" sz="2000" dirty="0"/>
              <a:t>,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The recursion relations are then </a:t>
            </a:r>
          </a:p>
        </p:txBody>
      </p:sp>
      <p:sp>
        <p:nvSpPr>
          <p:cNvPr id="18023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80231" name="Object 7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15091052"/>
              </p:ext>
            </p:extLst>
          </p:nvPr>
        </p:nvGraphicFramePr>
        <p:xfrm>
          <a:off x="4171122" y="1875943"/>
          <a:ext cx="274104" cy="365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Equation" r:id="rId7" imgW="152280" imgH="203040" progId="Equation.3">
                  <p:embed/>
                </p:oleObj>
              </mc:Choice>
              <mc:Fallback>
                <p:oleObj name="Equation" r:id="rId7" imgW="152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1122" y="1875943"/>
                        <a:ext cx="274104" cy="3654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0236" name="Picture 1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25675" y="2587625"/>
            <a:ext cx="4973638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0245" name="Oval 21"/>
          <p:cNvSpPr>
            <a:spLocks noChangeArrowheads="1"/>
          </p:cNvSpPr>
          <p:nvPr/>
        </p:nvSpPr>
        <p:spPr bwMode="auto">
          <a:xfrm>
            <a:off x="5638800" y="4724400"/>
            <a:ext cx="381000" cy="457200"/>
          </a:xfrm>
          <a:prstGeom prst="ellipse">
            <a:avLst/>
          </a:prstGeom>
          <a:noFill/>
          <a:ln w="317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0246" name="Line 22"/>
          <p:cNvSpPr>
            <a:spLocks noChangeShapeType="1"/>
          </p:cNvSpPr>
          <p:nvPr/>
        </p:nvSpPr>
        <p:spPr bwMode="auto">
          <a:xfrm flipV="1">
            <a:off x="5867400" y="4038600"/>
            <a:ext cx="762000" cy="685800"/>
          </a:xfrm>
          <a:prstGeom prst="line">
            <a:avLst/>
          </a:prstGeom>
          <a:noFill/>
          <a:ln w="3175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0247" name="Oval 23"/>
          <p:cNvSpPr>
            <a:spLocks noChangeArrowheads="1"/>
          </p:cNvSpPr>
          <p:nvPr/>
        </p:nvSpPr>
        <p:spPr bwMode="auto">
          <a:xfrm>
            <a:off x="6400800" y="5638800"/>
            <a:ext cx="304800" cy="533400"/>
          </a:xfrm>
          <a:prstGeom prst="ellipse">
            <a:avLst/>
          </a:prstGeom>
          <a:noFill/>
          <a:ln w="317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0248" name="Line 24"/>
          <p:cNvSpPr>
            <a:spLocks noChangeShapeType="1"/>
          </p:cNvSpPr>
          <p:nvPr/>
        </p:nvSpPr>
        <p:spPr bwMode="auto">
          <a:xfrm flipV="1">
            <a:off x="6553200" y="4157663"/>
            <a:ext cx="374650" cy="1471612"/>
          </a:xfrm>
          <a:prstGeom prst="line">
            <a:avLst/>
          </a:prstGeom>
          <a:noFill/>
          <a:ln w="3175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0249" name="Oval 25"/>
          <p:cNvSpPr>
            <a:spLocks noChangeArrowheads="1"/>
          </p:cNvSpPr>
          <p:nvPr/>
        </p:nvSpPr>
        <p:spPr bwMode="auto">
          <a:xfrm>
            <a:off x="7391400" y="4648200"/>
            <a:ext cx="381000" cy="457200"/>
          </a:xfrm>
          <a:prstGeom prst="ellipse">
            <a:avLst/>
          </a:prstGeom>
          <a:noFill/>
          <a:ln w="317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0250" name="Text Box 26"/>
          <p:cNvSpPr txBox="1">
            <a:spLocks noChangeArrowheads="1"/>
          </p:cNvSpPr>
          <p:nvPr/>
        </p:nvSpPr>
        <p:spPr bwMode="auto">
          <a:xfrm>
            <a:off x="6673850" y="3748088"/>
            <a:ext cx="9444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On shell</a:t>
            </a:r>
          </a:p>
        </p:txBody>
      </p:sp>
      <p:sp>
        <p:nvSpPr>
          <p:cNvPr id="180251" name="Line 27"/>
          <p:cNvSpPr>
            <a:spLocks noChangeShapeType="1"/>
          </p:cNvSpPr>
          <p:nvPr/>
        </p:nvSpPr>
        <p:spPr bwMode="auto">
          <a:xfrm flipH="1" flipV="1">
            <a:off x="7315200" y="4191000"/>
            <a:ext cx="228600" cy="457200"/>
          </a:xfrm>
          <a:prstGeom prst="line">
            <a:avLst/>
          </a:prstGeom>
          <a:noFill/>
          <a:ln w="3175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4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8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8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8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45" grpId="0" animBg="1"/>
      <p:bldP spid="180246" grpId="0" animBg="1"/>
      <p:bldP spid="180247" grpId="0" animBg="1"/>
      <p:bldP spid="180248" grpId="0" animBg="1"/>
      <p:bldP spid="180249" grpId="0" animBg="1"/>
      <p:bldP spid="180250" grpId="0"/>
      <p:bldP spid="18025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Number of terms ~ |</a:t>
            </a:r>
            <a:r>
              <a:rPr lang="en-US" i="1">
                <a:latin typeface="Palatino Linotype" pitchFamily="18" charset="0"/>
              </a:rPr>
              <a:t>l</a:t>
            </a:r>
            <a:r>
              <a:rPr lang="en-US"/>
              <a:t>−</a:t>
            </a:r>
            <a:r>
              <a:rPr lang="en-US" i="1">
                <a:latin typeface="Palatino Linotype" pitchFamily="18" charset="0"/>
              </a:rPr>
              <a:t>j</a:t>
            </a:r>
            <a:r>
              <a:rPr lang="en-US"/>
              <a:t>| </a:t>
            </a:r>
            <a:r>
              <a:rPr lang="en-US">
                <a:sym typeface="Symbol" pitchFamily="18" charset="2"/>
              </a:rPr>
              <a:t> (</a:t>
            </a:r>
            <a:r>
              <a:rPr lang="en-US" i="1">
                <a:latin typeface="Palatino Linotype" pitchFamily="18" charset="0"/>
                <a:sym typeface="Symbol" pitchFamily="18" charset="2"/>
              </a:rPr>
              <a:t>n</a:t>
            </a:r>
            <a:r>
              <a:rPr lang="en-US"/>
              <a:t>−3)</a:t>
            </a:r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r>
              <a:rPr lang="en-US"/>
              <a:t>so best to choose </a:t>
            </a:r>
            <a:r>
              <a:rPr lang="en-US" i="1">
                <a:latin typeface="Palatino Linotype" pitchFamily="18" charset="0"/>
              </a:rPr>
              <a:t>l</a:t>
            </a:r>
            <a:r>
              <a:rPr lang="en-US"/>
              <a:t> and </a:t>
            </a:r>
            <a:r>
              <a:rPr lang="en-US" i="1">
                <a:latin typeface="Palatino Linotype" pitchFamily="18" charset="0"/>
              </a:rPr>
              <a:t>j</a:t>
            </a:r>
            <a:r>
              <a:rPr lang="en-US"/>
              <a:t> nearby</a:t>
            </a:r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r>
              <a:rPr lang="en-US"/>
              <a:t>Complexity still exponential, because shift changes as we descend the recursion</a:t>
            </a:r>
          </a:p>
        </p:txBody>
      </p:sp>
    </p:spTree>
    <p:extLst>
      <p:ext uri="{BB962C8B-B14F-4D97-AF65-F5344CB8AC3E}">
        <p14:creationId xmlns:p14="http://schemas.microsoft.com/office/powerpoint/2010/main" val="123988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Applications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5334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Very general: relies only on complex analysis + factorization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Applied </a:t>
            </a:r>
            <a:r>
              <a:rPr lang="en-US" dirty="0"/>
              <a:t>to gravity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en-US" sz="2000" dirty="0">
                <a:solidFill>
                  <a:srgbClr val="C00000"/>
                </a:solidFill>
              </a:rPr>
              <a:t>Bedford, </a:t>
            </a:r>
            <a:r>
              <a:rPr lang="en-US" sz="2000" dirty="0" err="1">
                <a:solidFill>
                  <a:srgbClr val="C00000"/>
                </a:solidFill>
              </a:rPr>
              <a:t>Brandhuber</a:t>
            </a:r>
            <a:r>
              <a:rPr lang="en-US" sz="2000" dirty="0">
                <a:solidFill>
                  <a:srgbClr val="C00000"/>
                </a:solidFill>
              </a:rPr>
              <a:t>, Spence, &amp; </a:t>
            </a:r>
            <a:r>
              <a:rPr lang="en-US" sz="2000" dirty="0" err="1">
                <a:solidFill>
                  <a:srgbClr val="C00000"/>
                </a:solidFill>
              </a:rPr>
              <a:t>Travaglini</a:t>
            </a:r>
            <a:r>
              <a:rPr lang="en-US" sz="2000" dirty="0">
                <a:solidFill>
                  <a:srgbClr val="C00000"/>
                </a:solidFill>
              </a:rPr>
              <a:t> (2/2005</a:t>
            </a:r>
            <a:r>
              <a:rPr lang="en-US" sz="2000" dirty="0" smtClean="0">
                <a:solidFill>
                  <a:srgbClr val="C00000"/>
                </a:solidFill>
              </a:rPr>
              <a:t>); </a:t>
            </a:r>
            <a:r>
              <a:rPr lang="en-US" sz="2000" dirty="0" err="1" smtClean="0">
                <a:solidFill>
                  <a:srgbClr val="C00000"/>
                </a:solidFill>
              </a:rPr>
              <a:t>Cachazo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&amp; </a:t>
            </a:r>
            <a:r>
              <a:rPr lang="en-US" sz="2000" dirty="0" err="1">
                <a:solidFill>
                  <a:srgbClr val="C00000"/>
                </a:solidFill>
              </a:rPr>
              <a:t>Svr</a:t>
            </a:r>
            <a:r>
              <a:rPr lang="en-US" sz="1800" dirty="0" err="1">
                <a:solidFill>
                  <a:srgbClr val="C00000"/>
                </a:solidFill>
                <a:cs typeface="Times New Roman" pitchFamily="18" charset="0"/>
              </a:rPr>
              <a:t>č</a:t>
            </a:r>
            <a:r>
              <a:rPr lang="en-US" sz="2000" dirty="0" err="1">
                <a:solidFill>
                  <a:srgbClr val="C00000"/>
                </a:solidFill>
              </a:rPr>
              <a:t>ek</a:t>
            </a:r>
            <a:r>
              <a:rPr lang="en-US" sz="2000" dirty="0">
                <a:solidFill>
                  <a:srgbClr val="C00000"/>
                </a:solidFill>
              </a:rPr>
              <a:t> (2/2005)</a:t>
            </a:r>
          </a:p>
          <a:p>
            <a:pPr>
              <a:lnSpc>
                <a:spcPct val="90000"/>
              </a:lnSpc>
            </a:pPr>
            <a:r>
              <a:rPr lang="en-US" dirty="0"/>
              <a:t>Massive amplitudes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en-US" sz="2000" dirty="0">
                <a:solidFill>
                  <a:srgbClr val="C00000"/>
                </a:solidFill>
              </a:rPr>
              <a:t>Badger, Glover, </a:t>
            </a:r>
            <a:r>
              <a:rPr lang="en-US" sz="2000" dirty="0" err="1">
                <a:solidFill>
                  <a:srgbClr val="C00000"/>
                </a:solidFill>
              </a:rPr>
              <a:t>Khoze</a:t>
            </a:r>
            <a:r>
              <a:rPr lang="en-US" sz="2000" dirty="0">
                <a:solidFill>
                  <a:srgbClr val="C00000"/>
                </a:solidFill>
              </a:rPr>
              <a:t>, </a:t>
            </a:r>
            <a:r>
              <a:rPr lang="en-US" sz="2000" dirty="0" err="1">
                <a:solidFill>
                  <a:srgbClr val="C00000"/>
                </a:solidFill>
              </a:rPr>
              <a:t>Svr</a:t>
            </a:r>
            <a:r>
              <a:rPr lang="en-US" sz="1800" dirty="0" err="1">
                <a:solidFill>
                  <a:srgbClr val="C00000"/>
                </a:solidFill>
                <a:cs typeface="Times New Roman" pitchFamily="18" charset="0"/>
              </a:rPr>
              <a:t>č</a:t>
            </a:r>
            <a:r>
              <a:rPr lang="en-US" sz="2000" dirty="0" err="1">
                <a:solidFill>
                  <a:srgbClr val="C00000"/>
                </a:solidFill>
              </a:rPr>
              <a:t>ek</a:t>
            </a:r>
            <a:r>
              <a:rPr lang="en-US" sz="2000" dirty="0">
                <a:solidFill>
                  <a:srgbClr val="C00000"/>
                </a:solidFill>
              </a:rPr>
              <a:t>  (4/2005, 7/2005</a:t>
            </a:r>
            <a:r>
              <a:rPr lang="en-US" sz="2000" dirty="0" smtClean="0">
                <a:solidFill>
                  <a:srgbClr val="C00000"/>
                </a:solidFill>
              </a:rPr>
              <a:t>); Forde </a:t>
            </a:r>
            <a:r>
              <a:rPr lang="en-US" sz="2000" dirty="0">
                <a:solidFill>
                  <a:srgbClr val="C00000"/>
                </a:solidFill>
              </a:rPr>
              <a:t>&amp; DAK (7/2005)</a:t>
            </a:r>
          </a:p>
          <a:p>
            <a:pPr>
              <a:lnSpc>
                <a:spcPct val="90000"/>
              </a:lnSpc>
            </a:pPr>
            <a:r>
              <a:rPr lang="en-US" dirty="0"/>
              <a:t>Other rational functions</a:t>
            </a:r>
            <a:endParaRPr lang="en-US" sz="2200" dirty="0">
              <a:sym typeface="Symbol" pitchFamily="18" charset="2"/>
            </a:endParaRPr>
          </a:p>
          <a:p>
            <a:pPr algn="r">
              <a:lnSpc>
                <a:spcPct val="90000"/>
              </a:lnSpc>
              <a:buFontTx/>
              <a:buNone/>
            </a:pPr>
            <a:r>
              <a:rPr lang="en-US" sz="2000" dirty="0">
                <a:solidFill>
                  <a:srgbClr val="C00000"/>
                </a:solidFill>
              </a:rPr>
              <a:t>Bern, </a:t>
            </a:r>
            <a:r>
              <a:rPr lang="en-US" sz="2000" dirty="0" err="1">
                <a:solidFill>
                  <a:srgbClr val="C00000"/>
                </a:solidFill>
              </a:rPr>
              <a:t>Bjerrum</a:t>
            </a:r>
            <a:r>
              <a:rPr lang="en-US" sz="2000" dirty="0">
                <a:solidFill>
                  <a:srgbClr val="C00000"/>
                </a:solidFill>
              </a:rPr>
              <a:t>-Bohr, Dunbar, &amp; </a:t>
            </a:r>
            <a:r>
              <a:rPr lang="en-US" sz="2000" dirty="0" err="1">
                <a:solidFill>
                  <a:srgbClr val="C00000"/>
                </a:solidFill>
              </a:rPr>
              <a:t>Ita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(7/2005)</a:t>
            </a:r>
          </a:p>
          <a:p>
            <a:pPr>
              <a:lnSpc>
                <a:spcPct val="90000"/>
              </a:lnSpc>
            </a:pPr>
            <a:r>
              <a:rPr lang="en-US" dirty="0"/>
              <a:t>Connection to </a:t>
            </a:r>
            <a:r>
              <a:rPr lang="en-US" dirty="0" err="1"/>
              <a:t>Cachazo</a:t>
            </a:r>
            <a:r>
              <a:rPr lang="en-US" dirty="0"/>
              <a:t>–</a:t>
            </a:r>
            <a:r>
              <a:rPr lang="en-US" dirty="0" err="1"/>
              <a:t>Svr</a:t>
            </a:r>
            <a:r>
              <a:rPr lang="en-US" sz="2100" dirty="0" err="1">
                <a:latin typeface="Palatino Linotype" pitchFamily="18" charset="0"/>
                <a:cs typeface="Times New Roman" pitchFamily="18" charset="0"/>
              </a:rPr>
              <a:t>č</a:t>
            </a:r>
            <a:r>
              <a:rPr lang="en-US" dirty="0" err="1"/>
              <a:t>ek</a:t>
            </a:r>
            <a:r>
              <a:rPr lang="en-US" dirty="0"/>
              <a:t>–Witten construction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en-US" sz="2000" dirty="0" err="1">
                <a:solidFill>
                  <a:srgbClr val="C00000"/>
                </a:solidFill>
              </a:rPr>
              <a:t>Risager</a:t>
            </a:r>
            <a:r>
              <a:rPr lang="en-US" sz="2000" dirty="0">
                <a:solidFill>
                  <a:srgbClr val="C00000"/>
                </a:solidFill>
              </a:rPr>
              <a:t> (8/2005)</a:t>
            </a:r>
          </a:p>
          <a:p>
            <a:pPr>
              <a:lnSpc>
                <a:spcPct val="90000"/>
              </a:lnSpc>
            </a:pPr>
            <a:r>
              <a:rPr lang="en-US" dirty="0"/>
              <a:t>CSW construction for gravity</a:t>
            </a:r>
            <a:endParaRPr lang="en-US" dirty="0">
              <a:sym typeface="Symbol" pitchFamily="18" charset="2"/>
            </a:endParaRPr>
          </a:p>
          <a:p>
            <a:pPr algn="r">
              <a:lnSpc>
                <a:spcPct val="90000"/>
              </a:lnSpc>
              <a:buFontTx/>
              <a:buNone/>
            </a:pPr>
            <a:r>
              <a:rPr lang="en-US" sz="2000" dirty="0" err="1">
                <a:solidFill>
                  <a:srgbClr val="C00000"/>
                </a:solidFill>
              </a:rPr>
              <a:t>Bjerrum</a:t>
            </a:r>
            <a:r>
              <a:rPr lang="en-US" sz="2000" dirty="0">
                <a:solidFill>
                  <a:srgbClr val="C00000"/>
                </a:solidFill>
              </a:rPr>
              <a:t>-Bohr, Dunbar, </a:t>
            </a:r>
            <a:r>
              <a:rPr lang="en-US" sz="2000" dirty="0" err="1">
                <a:solidFill>
                  <a:srgbClr val="C00000"/>
                </a:solidFill>
              </a:rPr>
              <a:t>Ita</a:t>
            </a:r>
            <a:r>
              <a:rPr lang="en-US" sz="2000" dirty="0">
                <a:solidFill>
                  <a:srgbClr val="C00000"/>
                </a:solidFill>
              </a:rPr>
              <a:t>, Perkins, &amp; </a:t>
            </a:r>
            <a:r>
              <a:rPr lang="en-US" sz="2000" dirty="0" err="1">
                <a:solidFill>
                  <a:srgbClr val="C00000"/>
                </a:solidFill>
              </a:rPr>
              <a:t>Risager</a:t>
            </a:r>
            <a:r>
              <a:rPr lang="en-US" sz="2000" dirty="0">
                <a:solidFill>
                  <a:srgbClr val="C00000"/>
                </a:solidFill>
              </a:rPr>
              <a:t> (9/2005</a:t>
            </a:r>
            <a:r>
              <a:rPr lang="en-US" sz="2000" dirty="0" smtClean="0">
                <a:solidFill>
                  <a:srgbClr val="C00000"/>
                </a:solidFill>
              </a:rPr>
              <a:t>)</a:t>
            </a:r>
          </a:p>
          <a:p>
            <a:r>
              <a:rPr lang="en-US" dirty="0"/>
              <a:t>Manifestly </a:t>
            </a:r>
            <a:r>
              <a:rPr lang="en-US" dirty="0" err="1"/>
              <a:t>supersymmetric</a:t>
            </a:r>
            <a:r>
              <a:rPr lang="en-US" dirty="0"/>
              <a:t> forms</a:t>
            </a:r>
          </a:p>
          <a:p>
            <a:pPr algn="r">
              <a:buNone/>
            </a:pPr>
            <a:r>
              <a:rPr lang="en-US" sz="2000" dirty="0" err="1">
                <a:solidFill>
                  <a:srgbClr val="C00000"/>
                </a:solidFill>
              </a:rPr>
              <a:t>Brandhuber</a:t>
            </a:r>
            <a:r>
              <a:rPr lang="en-US" sz="2000" dirty="0">
                <a:solidFill>
                  <a:srgbClr val="C00000"/>
                </a:solidFill>
              </a:rPr>
              <a:t>, </a:t>
            </a:r>
            <a:r>
              <a:rPr lang="en-US" sz="2000" dirty="0" err="1">
                <a:solidFill>
                  <a:srgbClr val="C00000"/>
                </a:solidFill>
              </a:rPr>
              <a:t>Heslop</a:t>
            </a:r>
            <a:r>
              <a:rPr lang="en-US" sz="2000" dirty="0">
                <a:solidFill>
                  <a:srgbClr val="C00000"/>
                </a:solidFill>
              </a:rPr>
              <a:t>, </a:t>
            </a:r>
            <a:r>
              <a:rPr lang="en-US" sz="2000" dirty="0" err="1">
                <a:solidFill>
                  <a:srgbClr val="C00000"/>
                </a:solidFill>
              </a:rPr>
              <a:t>Travaglini</a:t>
            </a:r>
            <a:r>
              <a:rPr lang="en-US" sz="2000" dirty="0">
                <a:solidFill>
                  <a:srgbClr val="C00000"/>
                </a:solidFill>
              </a:rPr>
              <a:t>; </a:t>
            </a:r>
            <a:r>
              <a:rPr lang="en-US" sz="2000" dirty="0" err="1">
                <a:solidFill>
                  <a:srgbClr val="C00000"/>
                </a:solidFill>
              </a:rPr>
              <a:t>Arkani-Hamed</a:t>
            </a:r>
            <a:r>
              <a:rPr lang="en-US" sz="2000" dirty="0">
                <a:solidFill>
                  <a:srgbClr val="C00000"/>
                </a:solidFill>
              </a:rPr>
              <a:t>, </a:t>
            </a:r>
            <a:r>
              <a:rPr lang="en-US" sz="2000" dirty="0" err="1">
                <a:solidFill>
                  <a:srgbClr val="C00000"/>
                </a:solidFill>
              </a:rPr>
              <a:t>Cachazo</a:t>
            </a:r>
            <a:r>
              <a:rPr lang="en-US" sz="2000" dirty="0">
                <a:solidFill>
                  <a:srgbClr val="C00000"/>
                </a:solidFill>
              </a:rPr>
              <a:t>, Kaplan (2008)</a:t>
            </a:r>
          </a:p>
          <a:p>
            <a:pPr algn="r">
              <a:lnSpc>
                <a:spcPct val="90000"/>
              </a:lnSpc>
              <a:buFontTx/>
              <a:buNone/>
            </a:pP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8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Four-Point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565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dirty="0" smtClean="0"/>
                  <a:t>Pick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[2,3〉</m:t>
                    </m:r>
                  </m:oMath>
                </a14:m>
                <a:r>
                  <a:rPr lang="en-US" dirty="0" smtClean="0"/>
                  <a:t> shift</a:t>
                </a:r>
                <a:r>
                  <a:rPr lang="en-US" dirty="0"/>
                  <a:t>, giving one diagram</a:t>
                </a:r>
              </a:p>
              <a:p>
                <a:pPr>
                  <a:buFontTx/>
                  <a:buNone/>
                </a:pPr>
                <a:endParaRPr lang="en-US" dirty="0"/>
              </a:p>
              <a:p>
                <a:pPr>
                  <a:buFontTx/>
                  <a:buNone/>
                </a:pPr>
                <a:endParaRPr lang="en-US" dirty="0"/>
              </a:p>
              <a:p>
                <a:pPr>
                  <a:buFontTx/>
                  <a:buNone/>
                </a:pPr>
                <a:endParaRPr lang="en-US" dirty="0"/>
              </a:p>
              <a:p>
                <a:pPr>
                  <a:buFontTx/>
                  <a:buNone/>
                </a:pPr>
                <a:endParaRPr lang="en-US" dirty="0"/>
              </a:p>
              <a:p>
                <a:pPr>
                  <a:buFontTx/>
                  <a:buNone/>
                </a:pP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556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11"/>
                <a:stretch>
                  <a:fillRect l="-1111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5660" name="Picture 1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614488" y="4543425"/>
            <a:ext cx="6218237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2133600" y="2241550"/>
            <a:ext cx="4895850" cy="2136775"/>
            <a:chOff x="1344" y="1412"/>
            <a:chExt cx="3084" cy="1346"/>
          </a:xfrm>
        </p:grpSpPr>
        <p:pic>
          <p:nvPicPr>
            <p:cNvPr id="155661" name="Picture 13" descr="fourpoint-mhv"/>
            <p:cNvPicPr>
              <a:picLocks noChangeAspect="1" noChangeArrowheads="1"/>
            </p:cNvPicPr>
            <p:nvPr/>
          </p:nvPicPr>
          <p:blipFill>
            <a:blip r:embed="rId14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639" y="1488"/>
              <a:ext cx="2481" cy="1177"/>
            </a:xfrm>
            <a:prstGeom prst="rect">
              <a:avLst/>
            </a:prstGeom>
            <a:noFill/>
          </p:spPr>
        </p:pic>
        <p:pic>
          <p:nvPicPr>
            <p:cNvPr id="155662" name="Picture 14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344" y="2592"/>
              <a:ext cx="220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5666" name="Picture 18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4188" y="2578"/>
              <a:ext cx="240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5667" name="Picture 19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346" y="1412"/>
              <a:ext cx="220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5668" name="Picture 20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4198" y="1412"/>
              <a:ext cx="220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5670" name="Picture 22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3117" y="2135"/>
              <a:ext cx="280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5672" name="Picture 24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092" y="2127"/>
              <a:ext cx="580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5675" name="Picture 27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751" y="1849"/>
              <a:ext cx="280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55677" name="Oval 29"/>
          <p:cNvSpPr>
            <a:spLocks noChangeArrowheads="1"/>
          </p:cNvSpPr>
          <p:nvPr/>
        </p:nvSpPr>
        <p:spPr bwMode="auto">
          <a:xfrm>
            <a:off x="1728788" y="5005388"/>
            <a:ext cx="1295400" cy="533400"/>
          </a:xfrm>
          <a:prstGeom prst="ellipse">
            <a:avLst/>
          </a:prstGeom>
          <a:noFill/>
          <a:ln w="31750">
            <a:solidFill>
              <a:srgbClr val="FF66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5678" name="Oval 30"/>
          <p:cNvSpPr>
            <a:spLocks noChangeArrowheads="1"/>
          </p:cNvSpPr>
          <p:nvPr/>
        </p:nvSpPr>
        <p:spPr bwMode="auto">
          <a:xfrm>
            <a:off x="6994525" y="5005388"/>
            <a:ext cx="838200" cy="533400"/>
          </a:xfrm>
          <a:prstGeom prst="ellipse">
            <a:avLst/>
          </a:prstGeom>
          <a:noFill/>
          <a:ln w="31750">
            <a:solidFill>
              <a:srgbClr val="FF66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8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55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55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77" grpId="0" animBg="1"/>
      <p:bldP spid="15567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5590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14400" y="1981200"/>
            <a:ext cx="4806950" cy="286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5594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959600" y="3352800"/>
            <a:ext cx="1346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8199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MHV Amplitudes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667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Tx/>
                  <a:buNone/>
                </a:pPr>
                <a:r>
                  <a:rPr lang="en-US" dirty="0" smtClean="0"/>
                  <a:t>Compute the (1</a:t>
                </a:r>
                <a:r>
                  <a:rPr lang="en-US" baseline="30000" dirty="0"/>
                  <a:t>−</a:t>
                </a:r>
                <a:r>
                  <a:rPr lang="en-US" dirty="0"/>
                  <a:t>,</a:t>
                </a:r>
                <a:r>
                  <a:rPr lang="en-US" i="1" dirty="0">
                    <a:latin typeface="Palatino Linotype" pitchFamily="18" charset="0"/>
                  </a:rPr>
                  <a:t>j</a:t>
                </a:r>
                <a:r>
                  <a:rPr lang="en-US" baseline="30000" dirty="0"/>
                  <a:t>−</a:t>
                </a:r>
                <a:r>
                  <a:rPr lang="en-US" dirty="0"/>
                  <a:t>) amplitude: </a:t>
                </a:r>
                <a:r>
                  <a:rPr lang="en-US" dirty="0" smtClean="0"/>
                  <a:t>choose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[3,2〉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shift</a:t>
                </a:r>
              </a:p>
              <a:p>
                <a:pPr>
                  <a:buFontTx/>
                  <a:buNone/>
                </a:pPr>
                <a:endParaRPr lang="en-US" dirty="0"/>
              </a:p>
              <a:p>
                <a:pPr>
                  <a:buFontTx/>
                  <a:buNone/>
                </a:pPr>
                <a:endParaRPr lang="en-US" dirty="0"/>
              </a:p>
              <a:p>
                <a:pPr>
                  <a:buFontTx/>
                  <a:buNone/>
                </a:pPr>
                <a:endParaRPr lang="en-US" dirty="0"/>
              </a:p>
              <a:p>
                <a:pPr>
                  <a:buFontTx/>
                  <a:buNone/>
                </a:pPr>
                <a:endParaRPr lang="en-US" dirty="0"/>
              </a:p>
              <a:p>
                <a:pPr>
                  <a:buFontTx/>
                  <a:buNone/>
                </a:pPr>
                <a:endParaRPr lang="en-US" dirty="0"/>
              </a:p>
              <a:p>
                <a:pPr>
                  <a:buFontTx/>
                  <a:buNone/>
                </a:pPr>
                <a:endParaRPr lang="en-US" dirty="0"/>
              </a:p>
              <a:p>
                <a:pPr>
                  <a:buFontTx/>
                  <a:buNone/>
                </a:pPr>
                <a:r>
                  <a:rPr lang="en-US" dirty="0"/>
                  <a:t>Other diagrams vanish </a:t>
                </a:r>
                <a:r>
                  <a:rPr lang="en-US" dirty="0" smtClean="0"/>
                  <a:t>because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+…+±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endParaRPr lang="en-US" dirty="0"/>
              </a:p>
              <a:p>
                <a:pPr>
                  <a:buFontTx/>
                  <a:buNone/>
                </a:pPr>
                <a:r>
                  <a:rPr lang="en-US" dirty="0" smtClean="0"/>
                  <a:t>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acc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,−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𝑃</m:t>
                                </m:r>
                              </m:e>
                            </m:acc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±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56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11"/>
                <a:stretch>
                  <a:fillRect l="-1111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1752600" y="1984375"/>
            <a:ext cx="5334000" cy="2498725"/>
            <a:chOff x="1104" y="1250"/>
            <a:chExt cx="3360" cy="1574"/>
          </a:xfrm>
        </p:grpSpPr>
        <p:pic>
          <p:nvPicPr>
            <p:cNvPr id="156684" name="Picture 12" descr="alln-mhv"/>
            <p:cNvPicPr>
              <a:picLocks noChangeAspect="1" noChangeArrowheads="1"/>
            </p:cNvPicPr>
            <p:nvPr/>
          </p:nvPicPr>
          <p:blipFill>
            <a:blip r:embed="rId12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392" y="1367"/>
              <a:ext cx="2792" cy="1417"/>
            </a:xfrm>
            <a:prstGeom prst="rect">
              <a:avLst/>
            </a:prstGeom>
            <a:noFill/>
          </p:spPr>
        </p:pic>
        <p:pic>
          <p:nvPicPr>
            <p:cNvPr id="156685" name="Picture 13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104" y="2604"/>
              <a:ext cx="220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6690" name="Picture 18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3744" y="2724"/>
              <a:ext cx="14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6691" name="Picture 19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3772" y="1250"/>
              <a:ext cx="100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6692" name="Picture 20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4244" y="1656"/>
              <a:ext cx="220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6694" name="Picture 22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840" y="2135"/>
              <a:ext cx="280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6695" name="Picture 23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815" y="2127"/>
              <a:ext cx="580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6697" name="Picture 25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470" y="1851"/>
              <a:ext cx="280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6698" name="Picture 26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108" y="1410"/>
              <a:ext cx="220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02597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787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Prove Parke–Taylor equation by induction</a:t>
            </a:r>
          </a:p>
        </p:txBody>
      </p:sp>
      <p:pic>
        <p:nvPicPr>
          <p:cNvPr id="207888" name="Picture 1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6625" y="1644650"/>
            <a:ext cx="7710488" cy="329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2186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Choosing Shift Momenta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are legitimate choices?</a:t>
            </a:r>
          </a:p>
          <a:p>
            <a:r>
              <a:rPr lang="en-US"/>
              <a:t>Need to ensure that                    as</a:t>
            </a:r>
          </a:p>
          <a:p>
            <a:r>
              <a:rPr lang="en-US"/>
              <a:t>At tree level, legitimate choices 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Power counting argument in Feynman diagrams for </a:t>
            </a:r>
          </a:p>
          <a:p>
            <a:endParaRPr lang="en-US"/>
          </a:p>
        </p:txBody>
      </p:sp>
      <p:pic>
        <p:nvPicPr>
          <p:cNvPr id="185348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65883" y="2127664"/>
            <a:ext cx="13335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5350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149600" y="3081338"/>
            <a:ext cx="287020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5352" name="Picture 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018463" y="3843338"/>
            <a:ext cx="820737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5355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34025" y="2225675"/>
            <a:ext cx="942975" cy="15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3594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Three-Point Amplitudes Without a </a:t>
            </a:r>
            <a:r>
              <a:rPr lang="en-US" dirty="0" err="1" smtClean="0"/>
              <a:t>Lagrangian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Non-trivial three-point amplitude at tree level is a rational function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{</m:t>
                    </m:r>
                    <m:d>
                      <m:dPr>
                        <m:begChr m:val=""/>
                        <m:endChr m:val="}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12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d>
                          <m:dPr>
                            <m:begChr m:val="〈"/>
                            <m:endChr m:val="〉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23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d>
                          <m:dPr>
                            <m:begChr m:val="〈"/>
                            <m:endChr m:val="〉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31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{</m:t>
                    </m:r>
                    <m:d>
                      <m:dPr>
                        <m:begChr m:val=""/>
                        <m:endChr m:val="}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12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23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[31]</m:t>
                        </m:r>
                      </m:e>
                    </m:d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err="1" smtClean="0"/>
                  <a:t>Helicity</a:t>
                </a:r>
                <a:r>
                  <a:rPr lang="en-US" dirty="0" smtClean="0"/>
                  <a:t> operator for particle </a:t>
                </a:r>
                <a:r>
                  <a:rPr lang="en-US" i="1" dirty="0" err="1"/>
                  <a:t>i</a:t>
                </a:r>
                <a:r>
                  <a:rPr lang="en-US" i="1" dirty="0" smtClean="0"/>
                  <a:t> </a:t>
                </a:r>
                <a:r>
                  <a:rPr lang="en-US" dirty="0" smtClean="0"/>
                  <a:t>(summed over </a:t>
                </a:r>
                <a:r>
                  <a:rPr lang="en-US" i="1" dirty="0" smtClean="0"/>
                  <a:t>a</a:t>
                </a:r>
                <a:r>
                  <a:rPr lang="en-US" dirty="0" smtClean="0"/>
                  <a:t>)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What is its value on a physical state?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l="-963" t="-5256" r="-4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2154" y="3355811"/>
            <a:ext cx="3017672" cy="75441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53239" y="4852377"/>
            <a:ext cx="5057446" cy="78284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2621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pPr>
              <a:buFontTx/>
              <a:buNone/>
            </a:pPr>
            <a:r>
              <a:rPr lang="en-US"/>
              <a:t>Three-point vertices with </a:t>
            </a:r>
            <a:r>
              <a:rPr lang="en-US" sz="2200" i="1">
                <a:latin typeface="Palatino Linotype" pitchFamily="18" charset="0"/>
              </a:rPr>
              <a:t>z</a:t>
            </a:r>
            <a:r>
              <a:rPr lang="en-US"/>
              <a:t>-dependent momentum flow ~ </a:t>
            </a:r>
            <a:r>
              <a:rPr lang="en-US" sz="2200" i="1">
                <a:latin typeface="Palatino Linotype" pitchFamily="18" charset="0"/>
              </a:rPr>
              <a:t>z</a:t>
            </a:r>
          </a:p>
          <a:p>
            <a:pPr>
              <a:buFontTx/>
              <a:buNone/>
            </a:pPr>
            <a:r>
              <a:rPr lang="en-US"/>
              <a:t>Four-point vertices with </a:t>
            </a:r>
            <a:r>
              <a:rPr lang="en-US" sz="2200" i="1">
                <a:latin typeface="Palatino Linotype" pitchFamily="18" charset="0"/>
              </a:rPr>
              <a:t>z</a:t>
            </a:r>
            <a:r>
              <a:rPr lang="en-US"/>
              <a:t>-dependent momentum flow ~ 1</a:t>
            </a:r>
          </a:p>
          <a:p>
            <a:pPr>
              <a:buFontTx/>
              <a:buNone/>
            </a:pPr>
            <a:r>
              <a:rPr lang="en-US"/>
              <a:t>Propagators with </a:t>
            </a:r>
            <a:r>
              <a:rPr lang="en-US" sz="2200" i="1">
                <a:latin typeface="Palatino Linotype" pitchFamily="18" charset="0"/>
              </a:rPr>
              <a:t>z</a:t>
            </a:r>
            <a:r>
              <a:rPr lang="en-US"/>
              <a:t>-dependent momentum flow ~ 1/</a:t>
            </a:r>
            <a:r>
              <a:rPr lang="en-US" sz="2200" i="1">
                <a:latin typeface="Palatino Linotype" pitchFamily="18" charset="0"/>
              </a:rPr>
              <a:t>z</a:t>
            </a:r>
          </a:p>
          <a:p>
            <a:pPr>
              <a:buFontTx/>
              <a:buNone/>
            </a:pPr>
            <a:endParaRPr lang="en-US" sz="2200" i="1">
              <a:latin typeface="Palatino Linotype" pitchFamily="18" charset="0"/>
            </a:endParaRPr>
          </a:p>
          <a:p>
            <a:pPr>
              <a:buFont typeface="Symbol" pitchFamily="18" charset="2"/>
              <a:buChar char="Þ"/>
            </a:pPr>
            <a:r>
              <a:rPr lang="en-US">
                <a:sym typeface="Symbol" pitchFamily="18" charset="2"/>
              </a:rPr>
              <a:t>Leading contributions from diagrams with only three-point vertices and propagators connecting </a:t>
            </a:r>
            <a:r>
              <a:rPr lang="en-US" i="1">
                <a:latin typeface="Palatino Linotype" pitchFamily="18" charset="0"/>
                <a:sym typeface="Symbol" pitchFamily="18" charset="2"/>
              </a:rPr>
              <a:t>j</a:t>
            </a:r>
            <a:r>
              <a:rPr lang="en-US">
                <a:sym typeface="Symbol" pitchFamily="18" charset="2"/>
              </a:rPr>
              <a:t> to </a:t>
            </a:r>
            <a:r>
              <a:rPr lang="en-US" i="1">
                <a:latin typeface="Palatino Linotype" pitchFamily="18" charset="0"/>
                <a:sym typeface="Symbol" pitchFamily="18" charset="2"/>
              </a:rPr>
              <a:t>l</a:t>
            </a:r>
            <a:r>
              <a:rPr lang="en-US">
                <a:sym typeface="Symbol" pitchFamily="18" charset="2"/>
              </a:rPr>
              <a:t>: ~ </a:t>
            </a:r>
            <a:r>
              <a:rPr lang="en-US"/>
              <a:t>1/</a:t>
            </a:r>
            <a:r>
              <a:rPr lang="en-US" sz="2200" i="1">
                <a:latin typeface="Palatino Linotype" pitchFamily="18" charset="0"/>
              </a:rPr>
              <a:t>z</a:t>
            </a:r>
          </a:p>
          <a:p>
            <a:pPr>
              <a:buFont typeface="Symbol" pitchFamily="18" charset="2"/>
              <a:buNone/>
            </a:pPr>
            <a:r>
              <a:rPr lang="en-US"/>
              <a:t>(one more vertex than propagators &amp; two </a:t>
            </a:r>
            <a:r>
              <a:rPr lang="el-GR">
                <a:latin typeface="Palatino Linotype" pitchFamily="18" charset="0"/>
                <a:cs typeface="Times New Roman" pitchFamily="18" charset="0"/>
              </a:rPr>
              <a:t>ε</a:t>
            </a:r>
            <a:r>
              <a:rPr lang="en-US">
                <a:cs typeface="Times New Roman" pitchFamily="18" charset="0"/>
              </a:rPr>
              <a:t>s)</a:t>
            </a:r>
            <a:r>
              <a:rPr lang="en-US"/>
              <a:t> </a:t>
            </a:r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7690" y="230188"/>
            <a:ext cx="3880809" cy="1845913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5138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86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On-Shell </a:t>
            </a:r>
            <a:r>
              <a:rPr lang="en-US" dirty="0"/>
              <a:t>Methods</a:t>
            </a:r>
          </a:p>
        </p:txBody>
      </p:sp>
      <p:sp>
        <p:nvSpPr>
          <p:cNvPr id="86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763000" cy="51054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Kinematics: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spinor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variables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/>
              <a:t>P</a:t>
            </a:r>
            <a:r>
              <a:rPr lang="en-US" dirty="0" smtClean="0"/>
              <a:t>roperties </a:t>
            </a:r>
            <a:r>
              <a:rPr lang="en-US" dirty="0"/>
              <a:t>of amplitudes </a:t>
            </a:r>
            <a:r>
              <a:rPr lang="en-US" dirty="0" smtClean="0"/>
              <a:t>become </a:t>
            </a:r>
            <a:r>
              <a:rPr lang="en-US" dirty="0" err="1"/>
              <a:t>calculational</a:t>
            </a:r>
            <a:r>
              <a:rPr lang="en-US" dirty="0"/>
              <a:t> tools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Factorization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→ on-shell </a:t>
            </a: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recursion (</a:t>
            </a:r>
            <a:r>
              <a:rPr lang="en-US" sz="20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Britto</a:t>
            </a: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Cachazo</a:t>
            </a: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Feng</a:t>
            </a: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, Witten)</a:t>
            </a:r>
            <a:endParaRPr lang="en-US" sz="2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 err="1"/>
              <a:t>Unitarity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→ </a:t>
            </a:r>
            <a:r>
              <a:rPr lang="en-US" dirty="0" err="1">
                <a:solidFill>
                  <a:srgbClr val="C00000"/>
                </a:solidFill>
              </a:rPr>
              <a:t>unitarity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method (</a:t>
            </a:r>
            <a:r>
              <a:rPr lang="en-US" sz="2200" dirty="0" smtClean="0">
                <a:solidFill>
                  <a:srgbClr val="C00000"/>
                </a:solidFill>
              </a:rPr>
              <a:t>Bern, Dixon, Dunbar, DAK,…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</a:rPr>
              <a:t>Basic </a:t>
            </a:r>
            <a:r>
              <a:rPr lang="en-US" dirty="0" err="1" smtClean="0">
                <a:solidFill>
                  <a:srgbClr val="C00000"/>
                </a:solidFill>
              </a:rPr>
              <a:t>Unitarity</a:t>
            </a:r>
            <a:endParaRPr lang="en-US" dirty="0" smtClean="0">
              <a:solidFill>
                <a:srgbClr val="C00000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Generalized </a:t>
            </a:r>
            <a:r>
              <a:rPr lang="en-US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Unitarity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Underlying field theory  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→ integral basis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15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Unitarity</a:t>
            </a:r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Basic property of any quantum field theory: conservation of probability.  In terms of the scattering matrix,</a:t>
            </a:r>
          </a:p>
          <a:p>
            <a:endParaRPr lang="en-US" dirty="0"/>
          </a:p>
          <a:p>
            <a:pPr>
              <a:buFontTx/>
              <a:buNone/>
            </a:pPr>
            <a:r>
              <a:rPr lang="en-US" dirty="0"/>
              <a:t>In terms of the transfer matrix                          we get,</a:t>
            </a:r>
          </a:p>
          <a:p>
            <a:endParaRPr lang="en-US" dirty="0"/>
          </a:p>
          <a:p>
            <a:pPr>
              <a:buFontTx/>
              <a:buNone/>
            </a:pPr>
            <a:r>
              <a:rPr lang="en-US" dirty="0"/>
              <a:t>or</a:t>
            </a:r>
          </a:p>
          <a:p>
            <a:pPr>
              <a:buFontTx/>
              <a:buNone/>
            </a:pPr>
            <a:r>
              <a:rPr lang="en-US" dirty="0"/>
              <a:t>with the Feynman </a:t>
            </a:r>
            <a:r>
              <a:rPr lang="en-US" sz="2600" i="1" dirty="0" err="1"/>
              <a:t>i</a:t>
            </a:r>
            <a:r>
              <a:rPr lang="en-US" i="1" dirty="0">
                <a:sym typeface="Symbol" pitchFamily="18" charset="2"/>
              </a:rPr>
              <a:t></a:t>
            </a:r>
            <a:endParaRPr lang="en-US" i="1" dirty="0"/>
          </a:p>
        </p:txBody>
      </p:sp>
      <p:pic>
        <p:nvPicPr>
          <p:cNvPr id="353284" name="Picture 4" descr="unit01"/>
          <p:cNvPicPr>
            <a:picLocks noChangeAspect="1" noChangeArrowheads="1"/>
          </p:cNvPicPr>
          <p:nvPr/>
        </p:nvPicPr>
        <p:blipFill>
          <a:blip r:embed="rId3" cstate="print">
            <a:lum bright="-100000"/>
          </a:blip>
          <a:srcRect/>
          <a:stretch>
            <a:fillRect/>
          </a:stretch>
        </p:blipFill>
        <p:spPr bwMode="auto">
          <a:xfrm>
            <a:off x="3687763" y="2489200"/>
            <a:ext cx="1189037" cy="311150"/>
          </a:xfrm>
          <a:prstGeom prst="rect">
            <a:avLst/>
          </a:prstGeom>
          <a:noFill/>
        </p:spPr>
      </p:pic>
      <p:pic>
        <p:nvPicPr>
          <p:cNvPr id="353285" name="Picture 5" descr="unit02"/>
          <p:cNvPicPr>
            <a:picLocks noChangeAspect="1" noChangeArrowheads="1"/>
          </p:cNvPicPr>
          <p:nvPr/>
        </p:nvPicPr>
        <p:blipFill>
          <a:blip r:embed="rId4" cstate="print">
            <a:lum bright="-100000"/>
          </a:blip>
          <a:srcRect/>
          <a:stretch>
            <a:fillRect/>
          </a:stretch>
        </p:blipFill>
        <p:spPr bwMode="auto">
          <a:xfrm>
            <a:off x="4743856" y="3298825"/>
            <a:ext cx="1590675" cy="282575"/>
          </a:xfrm>
          <a:prstGeom prst="rect">
            <a:avLst/>
          </a:prstGeom>
          <a:noFill/>
        </p:spPr>
      </p:pic>
      <p:pic>
        <p:nvPicPr>
          <p:cNvPr id="353286" name="Picture 6" descr="unit03"/>
          <p:cNvPicPr>
            <a:picLocks noChangeAspect="1" noChangeArrowheads="1"/>
          </p:cNvPicPr>
          <p:nvPr/>
        </p:nvPicPr>
        <p:blipFill>
          <a:blip r:embed="rId5" cstate="print">
            <a:lum bright="-100000"/>
          </a:blip>
          <a:srcRect/>
          <a:stretch>
            <a:fillRect/>
          </a:stretch>
        </p:blipFill>
        <p:spPr bwMode="auto">
          <a:xfrm>
            <a:off x="2456232" y="3657600"/>
            <a:ext cx="2733675" cy="393700"/>
          </a:xfrm>
          <a:prstGeom prst="rect">
            <a:avLst/>
          </a:prstGeom>
          <a:noFill/>
        </p:spPr>
      </p:pic>
      <p:pic>
        <p:nvPicPr>
          <p:cNvPr id="353287" name="Picture 7" descr="unit04"/>
          <p:cNvPicPr>
            <a:picLocks noChangeAspect="1" noChangeArrowheads="1"/>
          </p:cNvPicPr>
          <p:nvPr/>
        </p:nvPicPr>
        <p:blipFill>
          <a:blip r:embed="rId6" cstate="print">
            <a:lum bright="-100000"/>
          </a:blip>
          <a:srcRect/>
          <a:stretch>
            <a:fillRect/>
          </a:stretch>
        </p:blipFill>
        <p:spPr bwMode="auto">
          <a:xfrm>
            <a:off x="2652713" y="4162425"/>
            <a:ext cx="3062287" cy="409575"/>
          </a:xfrm>
          <a:prstGeom prst="rect">
            <a:avLst/>
          </a:prstGeom>
          <a:noFill/>
        </p:spPr>
      </p:pic>
      <p:pic>
        <p:nvPicPr>
          <p:cNvPr id="353288" name="Picture 8" descr="unit05"/>
          <p:cNvPicPr>
            <a:picLocks noChangeAspect="1" noChangeArrowheads="1"/>
          </p:cNvPicPr>
          <p:nvPr/>
        </p:nvPicPr>
        <p:blipFill>
          <a:blip r:embed="rId7" cstate="print">
            <a:lum bright="-100000"/>
          </a:blip>
          <a:srcRect/>
          <a:stretch>
            <a:fillRect/>
          </a:stretch>
        </p:blipFill>
        <p:spPr bwMode="auto">
          <a:xfrm>
            <a:off x="3210128" y="5249862"/>
            <a:ext cx="1974850" cy="3127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081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en-US" dirty="0" smtClean="0"/>
              <a:t>Can imagine reconstructing dispersive (real) part via dispersion relations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More generally, amplitudes are determined by their analytic structure</a:t>
            </a:r>
          </a:p>
          <a:p>
            <a:endParaRPr lang="en-US" dirty="0" smtClean="0"/>
          </a:p>
          <a:p>
            <a:r>
              <a:rPr lang="en-US" dirty="0" smtClean="0"/>
              <a:t>Version 0 of </a:t>
            </a:r>
            <a:r>
              <a:rPr lang="en-US" dirty="0" err="1" smtClean="0"/>
              <a:t>unitarity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5200645" y="4890132"/>
            <a:ext cx="2571755" cy="824868"/>
          </a:xfrm>
          <a:prstGeom prst="rect">
            <a:avLst/>
          </a:prstGeom>
          <a:noFill/>
        </p:spPr>
      </p:pic>
      <p:pic>
        <p:nvPicPr>
          <p:cNvPr id="5" name="Picture 4" descr="Complex Pla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48076" y="4696057"/>
            <a:ext cx="1909524" cy="1857143"/>
          </a:xfrm>
          <a:prstGeom prst="rect">
            <a:avLst/>
          </a:prstGeom>
        </p:spPr>
      </p:pic>
      <p:pic>
        <p:nvPicPr>
          <p:cNvPr id="6" name="Picture 4" descr="unit10"/>
          <p:cNvPicPr>
            <a:picLocks noChangeAspect="1" noChangeArrowheads="1"/>
          </p:cNvPicPr>
          <p:nvPr/>
        </p:nvPicPr>
        <p:blipFill>
          <a:blip r:embed="rId5" cstate="print">
            <a:lum bright="-100000"/>
          </a:blip>
          <a:srcRect/>
          <a:stretch>
            <a:fillRect/>
          </a:stretch>
        </p:blipFill>
        <p:spPr bwMode="auto">
          <a:xfrm>
            <a:off x="1343025" y="1344524"/>
            <a:ext cx="5895975" cy="8239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465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Feynman Integrals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Cutkosky</a:t>
            </a:r>
            <a:r>
              <a:rPr lang="en-US" dirty="0" smtClean="0"/>
              <a:t> rules (1960s)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Each cut: </a:t>
            </a:r>
            <a:endParaRPr lang="en-US" dirty="0"/>
          </a:p>
        </p:txBody>
      </p:sp>
      <p:pic>
        <p:nvPicPr>
          <p:cNvPr id="7" name="Picture 6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1962138" y="4565464"/>
            <a:ext cx="6191262" cy="1173482"/>
          </a:xfrm>
          <a:prstGeom prst="rect">
            <a:avLst/>
          </a:prstGeom>
          <a:noFill/>
        </p:spPr>
      </p:pic>
      <p:pic>
        <p:nvPicPr>
          <p:cNvPr id="6" name="Picture 5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381000" y="3028951"/>
            <a:ext cx="601979" cy="476249"/>
          </a:xfrm>
          <a:prstGeom prst="rect">
            <a:avLst/>
          </a:prstGeom>
          <a:noFill/>
        </p:spPr>
      </p:pic>
      <p:pic>
        <p:nvPicPr>
          <p:cNvPr id="8" name="Picture 7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1143000" y="3041472"/>
            <a:ext cx="285750" cy="253365"/>
          </a:xfrm>
          <a:prstGeom prst="rect">
            <a:avLst/>
          </a:prstGeom>
          <a:noFill/>
        </p:spPr>
      </p:pic>
      <p:pic>
        <p:nvPicPr>
          <p:cNvPr id="10" name="Picture 9" descr="Generic Diagram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69273" y="1885727"/>
            <a:ext cx="3433333" cy="2560000"/>
          </a:xfrm>
          <a:prstGeom prst="rect">
            <a:avLst/>
          </a:prstGeom>
        </p:spPr>
      </p:pic>
      <p:pic>
        <p:nvPicPr>
          <p:cNvPr id="13" name="Picture 12" descr="Generic Diagram cut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943600" y="2071000"/>
            <a:ext cx="3220000" cy="2120000"/>
          </a:xfrm>
          <a:prstGeom prst="rect">
            <a:avLst/>
          </a:prstGeom>
        </p:spPr>
      </p:pic>
      <p:pic>
        <p:nvPicPr>
          <p:cNvPr id="17" name="Picture 16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4576556" y="2743189"/>
            <a:ext cx="1725172" cy="13716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661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dirty="0" smtClean="0"/>
              <a:t>At one loop</a:t>
            </a:r>
            <a:endParaRPr lang="en-US" sz="2800" dirty="0"/>
          </a:p>
        </p:txBody>
      </p:sp>
      <p:pic>
        <p:nvPicPr>
          <p:cNvPr id="5" name="Picture 4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381000" y="841375"/>
            <a:ext cx="3429009" cy="476250"/>
          </a:xfrm>
          <a:prstGeom prst="rect">
            <a:avLst/>
          </a:prstGeom>
          <a:noFill/>
        </p:spPr>
      </p:pic>
      <p:pic>
        <p:nvPicPr>
          <p:cNvPr id="15" name="Picture 14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914376" y="2756404"/>
            <a:ext cx="6553216" cy="1371602"/>
          </a:xfrm>
          <a:prstGeom prst="rect">
            <a:avLst/>
          </a:prstGeom>
          <a:noFill/>
        </p:spPr>
      </p:pic>
      <p:pic>
        <p:nvPicPr>
          <p:cNvPr id="16" name="Picture 15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376511" y="1385311"/>
            <a:ext cx="8558804" cy="1319786"/>
          </a:xfrm>
          <a:prstGeom prst="rect">
            <a:avLst/>
          </a:prstGeom>
          <a:noFill/>
        </p:spPr>
      </p:pic>
      <p:sp>
        <p:nvSpPr>
          <p:cNvPr id="22" name="Rounded Rectangle 21"/>
          <p:cNvSpPr/>
          <p:nvPr/>
        </p:nvSpPr>
        <p:spPr>
          <a:xfrm>
            <a:off x="533400" y="4114800"/>
            <a:ext cx="8001000" cy="762000"/>
          </a:xfrm>
          <a:prstGeom prst="roundRect">
            <a:avLst/>
          </a:prstGeom>
          <a:noFill/>
          <a:ln w="38100">
            <a:solidFill>
              <a:srgbClr val="F0A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371600" y="2876144"/>
            <a:ext cx="6172200" cy="1200329"/>
          </a:xfrm>
          <a:prstGeom prst="rect">
            <a:avLst/>
          </a:prstGeom>
          <a:solidFill>
            <a:srgbClr val="FFFFCC">
              <a:alpha val="90000"/>
            </a:srgbClr>
          </a:solidFill>
        </p:spPr>
        <p:txBody>
          <a:bodyPr wrap="square" rtlCol="0">
            <a:spAutoFit/>
          </a:bodyPr>
          <a:lstStyle/>
          <a:p>
            <a:endParaRPr lang="en-US" dirty="0" smtClean="0">
              <a:latin typeface="Palatino Linotype" pitchFamily="18" charset="0"/>
            </a:endParaRPr>
          </a:p>
          <a:p>
            <a:r>
              <a:rPr lang="en-US" dirty="0" smtClean="0">
                <a:latin typeface="Palatino Linotype" pitchFamily="18" charset="0"/>
              </a:rPr>
              <a:t>Lorentz-invariant phase-space measure</a:t>
            </a:r>
          </a:p>
          <a:p>
            <a:endParaRPr lang="en-US" dirty="0" smtClean="0">
              <a:latin typeface="Palatino Linotype" pitchFamily="18" charset="0"/>
            </a:endParaRPr>
          </a:p>
          <a:p>
            <a:endParaRPr lang="en-US" dirty="0">
              <a:latin typeface="Palatino Linotype" pitchFamily="18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rot="10800000">
            <a:off x="3505200" y="3429000"/>
            <a:ext cx="762000" cy="685800"/>
          </a:xfrm>
          <a:prstGeom prst="straightConnector1">
            <a:avLst/>
          </a:prstGeom>
          <a:ln w="38100">
            <a:solidFill>
              <a:srgbClr val="F0A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432804" y="5740906"/>
            <a:ext cx="4596396" cy="583694"/>
          </a:xfrm>
          <a:prstGeom prst="rect">
            <a:avLst/>
          </a:prstGeom>
          <a:noFill/>
        </p:spPr>
      </p:pic>
      <p:pic>
        <p:nvPicPr>
          <p:cNvPr id="29" name="Picture 28" descr="txp_fig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407392" y="4218928"/>
            <a:ext cx="8406407" cy="1319787"/>
          </a:xfrm>
          <a:prstGeom prst="rect">
            <a:avLst/>
          </a:prstGeom>
          <a:noFill/>
        </p:spPr>
      </p:pic>
      <p:pic>
        <p:nvPicPr>
          <p:cNvPr id="12" name="Picture 6" descr="unitfig01"/>
          <p:cNvPicPr>
            <a:picLocks noChangeAspect="1" noChangeArrowheads="1"/>
          </p:cNvPicPr>
          <p:nvPr/>
        </p:nvPicPr>
        <p:blipFill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45000"/>
          </a:blip>
          <a:srcRect/>
          <a:stretch>
            <a:fillRect/>
          </a:stretch>
        </p:blipFill>
        <p:spPr bwMode="auto">
          <a:xfrm>
            <a:off x="5943600" y="8709"/>
            <a:ext cx="2028825" cy="13475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6378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Problems</a:t>
            </a:r>
          </a:p>
          <a:p>
            <a:r>
              <a:rPr lang="en-US" dirty="0" smtClean="0"/>
              <a:t>Diagram-by-Diagram</a:t>
            </a:r>
          </a:p>
          <a:p>
            <a:r>
              <a:rPr lang="en-US" dirty="0" smtClean="0"/>
              <a:t>Massive particles: </a:t>
            </a:r>
            <a:r>
              <a:rPr lang="en-US" dirty="0" err="1" smtClean="0"/>
              <a:t>massless</a:t>
            </a:r>
            <a:r>
              <a:rPr lang="en-US" dirty="0" smtClean="0"/>
              <a:t> particles have divergences</a:t>
            </a:r>
          </a:p>
          <a:p>
            <a:r>
              <a:rPr lang="en-US" dirty="0" smtClean="0"/>
              <a:t>Absorptive (imaginary) parts only</a:t>
            </a:r>
          </a:p>
          <a:p>
            <a:r>
              <a:rPr lang="en-US" dirty="0" smtClean="0"/>
              <a:t>An amplitude has many channels; here we handle only 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24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Gedanken</a:t>
            </a:r>
            <a:r>
              <a:rPr lang="en-US" dirty="0" smtClean="0"/>
              <a:t> calculation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Some diagrams are missing one or both propagators surrounding </a:t>
            </a:r>
            <a:r>
              <a:rPr lang="en-US" i="1" dirty="0" smtClean="0"/>
              <a:t>K</a:t>
            </a:r>
            <a:r>
              <a:rPr lang="en-US" baseline="30000" dirty="0" smtClean="0"/>
              <a:t>2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Font typeface="Symbol" pitchFamily="18" charset="2"/>
              <a:buChar char="®"/>
            </a:pPr>
            <a:r>
              <a:rPr lang="en-US" dirty="0" smtClean="0">
                <a:sym typeface="Symbol"/>
              </a:rPr>
              <a:t> no contribution</a:t>
            </a:r>
          </a:p>
          <a:p>
            <a:pPr marL="0" indent="0">
              <a:buNone/>
            </a:pPr>
            <a:r>
              <a:rPr lang="en-US" dirty="0" smtClean="0">
                <a:sym typeface="Symbol"/>
              </a:rPr>
              <a:t>Also fate of “off-shell” terms</a:t>
            </a:r>
            <a:endParaRPr lang="en-US" dirty="0"/>
          </a:p>
        </p:txBody>
      </p:sp>
      <p:pic>
        <p:nvPicPr>
          <p:cNvPr id="8" name="Picture 7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1425569" y="841374"/>
            <a:ext cx="6191260" cy="857252"/>
          </a:xfrm>
          <a:prstGeom prst="rect">
            <a:avLst/>
          </a:prstGeom>
          <a:noFill/>
        </p:spPr>
      </p:pic>
      <p:pic>
        <p:nvPicPr>
          <p:cNvPr id="9" name="Picture 8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3159756" y="2846068"/>
            <a:ext cx="3840487" cy="16497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0373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Content Placeholder 13" descr="txp_fig.png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1106436" y="1118537"/>
            <a:ext cx="6793245" cy="4444375"/>
          </a:xfrm>
          <a:noFill/>
        </p:spPr>
      </p:pic>
    </p:spTree>
    <p:extLst>
      <p:ext uri="{BB962C8B-B14F-4D97-AF65-F5344CB8AC3E}">
        <p14:creationId xmlns:p14="http://schemas.microsoft.com/office/powerpoint/2010/main" val="117941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r>
              <a:rPr lang="en-US" dirty="0" smtClean="0"/>
              <a:t>Compute tree amplitudes: using </a:t>
            </a:r>
            <a:r>
              <a:rPr lang="en-US" dirty="0" err="1" smtClean="0"/>
              <a:t>Berends–Giele</a:t>
            </a:r>
            <a:r>
              <a:rPr lang="en-US" dirty="0" smtClean="0"/>
              <a:t> recursion, BCFW, </a:t>
            </a:r>
            <a:r>
              <a:rPr lang="en-US" dirty="0" err="1" smtClean="0"/>
              <a:t>Grassmannians</a:t>
            </a:r>
            <a:r>
              <a:rPr lang="en-US" dirty="0" smtClean="0"/>
              <a:t>, etc.</a:t>
            </a:r>
          </a:p>
          <a:p>
            <a:r>
              <a:rPr lang="en-US" dirty="0" smtClean="0"/>
              <a:t>Form phase-space integral</a:t>
            </a:r>
          </a:p>
          <a:p>
            <a:r>
              <a:rPr lang="en-US" dirty="0" smtClean="0"/>
              <a:t>Promote it back to a loop integral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This has the correct cut in the </a:t>
            </a:r>
            <a:r>
              <a:rPr lang="en-US" i="1" dirty="0" smtClean="0"/>
              <a:t>K</a:t>
            </a:r>
            <a:r>
              <a:rPr lang="en-US" baseline="30000" dirty="0" smtClean="0"/>
              <a:t>2</a:t>
            </a:r>
            <a:r>
              <a:rPr lang="en-US" dirty="0" smtClean="0"/>
              <a:t> channel, not necessarily in other channels</a:t>
            </a:r>
          </a:p>
          <a:p>
            <a:r>
              <a:rPr lang="en-US" dirty="0" smtClean="0"/>
              <a:t>Do algebra to simplify numerator, and perform integral reductions</a:t>
            </a:r>
            <a:endParaRPr lang="en-US" dirty="0"/>
          </a:p>
        </p:txBody>
      </p:sp>
      <p:pic>
        <p:nvPicPr>
          <p:cNvPr id="5" name="Picture 4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3181976" y="3411217"/>
            <a:ext cx="3777623" cy="7924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2178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Must act same way on three-point amplitude</a:t>
            </a:r>
          </a:p>
          <a:p>
            <a:endParaRPr lang="en-US" dirty="0"/>
          </a:p>
          <a:p>
            <a:r>
              <a:rPr lang="en-US" dirty="0" smtClean="0"/>
              <a:t>Suppose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Then we have the three equations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                            or</a:t>
            </a:r>
            <a:endParaRPr lang="en-US" dirty="0"/>
          </a:p>
        </p:txBody>
      </p:sp>
      <p:pic>
        <p:nvPicPr>
          <p:cNvPr id="13" name="Picture 12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42716" y="2819400"/>
            <a:ext cx="4078493" cy="33526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2793" y="4465337"/>
            <a:ext cx="2095207" cy="111800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8983" y="4464204"/>
            <a:ext cx="2262828" cy="111800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726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Problems</a:t>
            </a:r>
          </a:p>
          <a:p>
            <a:r>
              <a:rPr lang="en-US" strike="dblStrike" dirty="0" smtClean="0"/>
              <a:t>Diagram-by-Diagram</a:t>
            </a:r>
          </a:p>
          <a:p>
            <a:r>
              <a:rPr lang="en-US" dirty="0" smtClean="0"/>
              <a:t>Massive particles: </a:t>
            </a:r>
            <a:r>
              <a:rPr lang="en-US" dirty="0" err="1" smtClean="0"/>
              <a:t>massless</a:t>
            </a:r>
            <a:r>
              <a:rPr lang="en-US" dirty="0" smtClean="0"/>
              <a:t> particles have divergences</a:t>
            </a:r>
          </a:p>
          <a:p>
            <a:r>
              <a:rPr lang="en-US" strike="dblStrike" dirty="0" smtClean="0"/>
              <a:t>Absorptive (imaginary) parts only</a:t>
            </a:r>
          </a:p>
          <a:p>
            <a:r>
              <a:rPr lang="en-US" dirty="0" smtClean="0"/>
              <a:t>An amplitude has many channels; here we handle only 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65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Plug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: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or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5"/>
                <a:stretch>
                  <a:fillRect l="-963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2216" y="4008137"/>
            <a:ext cx="2569806" cy="75434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lum bright="-11000"/>
          </a:blip>
          <a:srcRect/>
          <a:stretch>
            <a:fillRect/>
          </a:stretch>
        </p:blipFill>
        <p:spPr bwMode="auto">
          <a:xfrm>
            <a:off x="3119438" y="609600"/>
            <a:ext cx="2824162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82258" y="1676400"/>
            <a:ext cx="1089512" cy="108951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9489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330" name="Picture 2" descr="recur14"/>
          <p:cNvPicPr>
            <a:picLocks noChangeAspect="1" noChangeArrowheads="1"/>
          </p:cNvPicPr>
          <p:nvPr/>
        </p:nvPicPr>
        <p:blipFill>
          <a:blip r:embed="rId3" cstate="print">
            <a:lum bright="-100000"/>
          </a:blip>
          <a:srcRect/>
          <a:stretch>
            <a:fillRect/>
          </a:stretch>
        </p:blipFill>
        <p:spPr bwMode="auto">
          <a:xfrm>
            <a:off x="912813" y="4222750"/>
            <a:ext cx="8135937" cy="1414463"/>
          </a:xfrm>
          <a:prstGeom prst="rect">
            <a:avLst/>
          </a:prstGeom>
          <a:noFill/>
        </p:spPr>
      </p:pic>
      <p:sp>
        <p:nvSpPr>
          <p:cNvPr id="3553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533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For more external legs, we can write down a few simple </a:t>
            </a:r>
            <a:r>
              <a:rPr lang="en-US" dirty="0" err="1" smtClean="0"/>
              <a:t>helicity</a:t>
            </a:r>
            <a:r>
              <a:rPr lang="en-US" dirty="0" smtClean="0"/>
              <a:t> amplitudes:</a:t>
            </a:r>
            <a:endParaRPr lang="en-US" dirty="0"/>
          </a:p>
          <a:p>
            <a:pPr marL="0" indent="0">
              <a:buFontTx/>
              <a:buNone/>
            </a:pPr>
            <a:endParaRPr lang="en-US" dirty="0"/>
          </a:p>
          <a:p>
            <a:pPr marL="0" indent="0" algn="r">
              <a:buFontTx/>
              <a:buNone/>
            </a:pPr>
            <a:r>
              <a:rPr lang="en-US" dirty="0"/>
              <a:t>Parke-Taylor equations</a:t>
            </a:r>
          </a:p>
          <a:p>
            <a:pPr marL="0" indent="0" algn="r">
              <a:spcBef>
                <a:spcPct val="0"/>
              </a:spcBef>
              <a:buFontTx/>
              <a:buNone/>
            </a:pPr>
            <a:r>
              <a:rPr lang="en-US" sz="2000" dirty="0" err="1">
                <a:solidFill>
                  <a:srgbClr val="C00000"/>
                </a:solidFill>
              </a:rPr>
              <a:t>Mangano</a:t>
            </a:r>
            <a:r>
              <a:rPr lang="en-US" sz="2000" dirty="0">
                <a:solidFill>
                  <a:srgbClr val="C00000"/>
                </a:solidFill>
              </a:rPr>
              <a:t>, </a:t>
            </a:r>
            <a:r>
              <a:rPr lang="en-US" sz="2000" dirty="0" err="1">
                <a:solidFill>
                  <a:srgbClr val="C00000"/>
                </a:solidFill>
              </a:rPr>
              <a:t>Xu</a:t>
            </a:r>
            <a:r>
              <a:rPr lang="en-US" sz="2000" dirty="0">
                <a:solidFill>
                  <a:srgbClr val="C00000"/>
                </a:solidFill>
              </a:rPr>
              <a:t>, Parke (1986)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355333" name="Picture 5" descr="recur13"/>
          <p:cNvPicPr>
            <a:picLocks noChangeAspect="1" noChangeArrowheads="1"/>
          </p:cNvPicPr>
          <p:nvPr/>
        </p:nvPicPr>
        <p:blipFill>
          <a:blip r:embed="rId4" cstate="print">
            <a:lum bright="-100000"/>
          </a:blip>
          <a:srcRect/>
          <a:stretch>
            <a:fillRect/>
          </a:stretch>
        </p:blipFill>
        <p:spPr bwMode="auto">
          <a:xfrm>
            <a:off x="1092200" y="2708275"/>
            <a:ext cx="3784600" cy="885825"/>
          </a:xfrm>
          <a:prstGeom prst="rect">
            <a:avLst/>
          </a:prstGeom>
          <a:noFill/>
        </p:spPr>
      </p:pic>
      <p:sp>
        <p:nvSpPr>
          <p:cNvPr id="355334" name="Rectangle 6"/>
          <p:cNvSpPr>
            <a:spLocks noChangeArrowheads="1"/>
          </p:cNvSpPr>
          <p:nvPr/>
        </p:nvSpPr>
        <p:spPr bwMode="auto">
          <a:xfrm>
            <a:off x="609600" y="5638800"/>
            <a:ext cx="838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SzPct val="80000"/>
            </a:pPr>
            <a:r>
              <a:rPr lang="en-US" sz="2400" dirty="0" smtClean="0">
                <a:solidFill>
                  <a:srgbClr val="C00000"/>
                </a:solidFill>
                <a:latin typeface="Garamond" pitchFamily="18" charset="0"/>
              </a:rPr>
              <a:t>Originally proven </a:t>
            </a:r>
            <a:r>
              <a:rPr lang="en-US" sz="2400" dirty="0">
                <a:solidFill>
                  <a:srgbClr val="C00000"/>
                </a:solidFill>
                <a:latin typeface="Garamond" pitchFamily="18" charset="0"/>
              </a:rPr>
              <a:t>using the </a:t>
            </a:r>
            <a:r>
              <a:rPr lang="en-US" sz="2400" dirty="0" err="1">
                <a:solidFill>
                  <a:srgbClr val="C00000"/>
                </a:solidFill>
                <a:latin typeface="Garamond" pitchFamily="18" charset="0"/>
              </a:rPr>
              <a:t>Berends–Giele</a:t>
            </a:r>
            <a:r>
              <a:rPr lang="en-US" sz="2400" dirty="0">
                <a:solidFill>
                  <a:srgbClr val="C00000"/>
                </a:solidFill>
                <a:latin typeface="Garamond" pitchFamily="18" charset="0"/>
              </a:rPr>
              <a:t> recurrence </a:t>
            </a:r>
            <a:r>
              <a:rPr lang="en-US" sz="2400" dirty="0" smtClean="0">
                <a:solidFill>
                  <a:srgbClr val="C00000"/>
                </a:solidFill>
                <a:latin typeface="Garamond" pitchFamily="18" charset="0"/>
              </a:rPr>
              <a:t>relations </a:t>
            </a:r>
            <a:r>
              <a:rPr lang="en-US" sz="2000" dirty="0" smtClean="0">
                <a:solidFill>
                  <a:srgbClr val="C00000"/>
                </a:solidFill>
                <a:latin typeface="Garamond" pitchFamily="18" charset="0"/>
              </a:rPr>
              <a:t>(1988)</a:t>
            </a:r>
            <a:endParaRPr lang="en-US" sz="2400" dirty="0">
              <a:solidFill>
                <a:srgbClr val="C00000"/>
              </a:solidFill>
              <a:latin typeface="Garamond" pitchFamily="18" charset="0"/>
            </a:endParaRPr>
          </a:p>
        </p:txBody>
      </p:sp>
      <p:pic>
        <p:nvPicPr>
          <p:cNvPr id="355335" name="Picture 7" descr="recur15y"/>
          <p:cNvPicPr>
            <a:picLocks noChangeAspect="1" noChangeArrowheads="1"/>
          </p:cNvPicPr>
          <p:nvPr/>
        </p:nvPicPr>
        <p:blipFill>
          <a:blip r:embed="rId5" cstate="print">
            <a:lum bright="-40000"/>
          </a:blip>
          <a:srcRect/>
          <a:stretch>
            <a:fillRect/>
          </a:stretch>
        </p:blipFill>
        <p:spPr bwMode="auto">
          <a:xfrm>
            <a:off x="2082800" y="4752975"/>
            <a:ext cx="4305300" cy="885825"/>
          </a:xfrm>
          <a:prstGeom prst="rect">
            <a:avLst/>
          </a:prstGeom>
          <a:noFill/>
        </p:spPr>
      </p:pic>
      <p:sp>
        <p:nvSpPr>
          <p:cNvPr id="355336" name="Text Box 8"/>
          <p:cNvSpPr txBox="1">
            <a:spLocks noChangeArrowheads="1"/>
          </p:cNvSpPr>
          <p:nvPr/>
        </p:nvSpPr>
        <p:spPr bwMode="auto">
          <a:xfrm>
            <a:off x="2209800" y="3804537"/>
            <a:ext cx="6705600" cy="414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kumimoji="1"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Maximally </a:t>
            </a:r>
            <a:r>
              <a:rPr kumimoji="1" lang="en-US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helicity</a:t>
            </a:r>
            <a:r>
              <a:rPr kumimoji="1"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-violating or ‘MHV’</a:t>
            </a:r>
          </a:p>
        </p:txBody>
      </p:sp>
    </p:spTree>
    <p:extLst>
      <p:ext uri="{BB962C8B-B14F-4D97-AF65-F5344CB8AC3E}">
        <p14:creationId xmlns:p14="http://schemas.microsoft.com/office/powerpoint/2010/main" val="357280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5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5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"/>
                                        <p:tgtEl>
                                          <p:spTgt spid="355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34" grpId="0" autoUpdateAnimBg="0"/>
      <p:bldP spid="35533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Color Decomposition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With </a:t>
            </a:r>
            <a:r>
              <a:rPr lang="en-US" dirty="0" err="1" smtClean="0"/>
              <a:t>spinors</a:t>
            </a:r>
            <a:r>
              <a:rPr lang="en-US" dirty="0" smtClean="0"/>
              <a:t> in hand, we can rewrite our color decomposition formula</a:t>
            </a:r>
            <a:endParaRPr lang="en-US" dirty="0"/>
          </a:p>
        </p:txBody>
      </p:sp>
      <p:pic>
        <p:nvPicPr>
          <p:cNvPr id="11" name="Picture 10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0"/>
          </a:blip>
          <a:stretch>
            <a:fillRect/>
          </a:stretch>
        </p:blipFill>
        <p:spPr>
          <a:xfrm>
            <a:off x="884190" y="2590800"/>
            <a:ext cx="7587626" cy="24117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460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86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On-Shell </a:t>
            </a:r>
            <a:r>
              <a:rPr lang="en-US" dirty="0"/>
              <a:t>Methods</a:t>
            </a:r>
          </a:p>
        </p:txBody>
      </p:sp>
      <p:sp>
        <p:nvSpPr>
          <p:cNvPr id="86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534400" cy="51054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Kinematics: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spinor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variables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/>
              <a:t>P</a:t>
            </a:r>
            <a:r>
              <a:rPr lang="en-US" dirty="0" smtClean="0"/>
              <a:t>roperties </a:t>
            </a:r>
            <a:r>
              <a:rPr lang="en-US" dirty="0"/>
              <a:t>of amplitudes </a:t>
            </a:r>
            <a:r>
              <a:rPr lang="en-US" dirty="0" smtClean="0"/>
              <a:t>become </a:t>
            </a:r>
            <a:r>
              <a:rPr lang="en-US" dirty="0" err="1"/>
              <a:t>calculational</a:t>
            </a:r>
            <a:r>
              <a:rPr lang="en-US" dirty="0"/>
              <a:t> tools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Factorization</a:t>
            </a:r>
            <a:r>
              <a:rPr lang="en-US" dirty="0">
                <a:solidFill>
                  <a:srgbClr val="C00000"/>
                </a:solidFill>
              </a:rPr>
              <a:t> → on-shell </a:t>
            </a:r>
            <a:r>
              <a:rPr lang="en-US" dirty="0" smtClean="0">
                <a:solidFill>
                  <a:srgbClr val="C00000"/>
                </a:solidFill>
              </a:rPr>
              <a:t>recursion   </a:t>
            </a:r>
            <a:endParaRPr lang="en-US" dirty="0">
              <a:solidFill>
                <a:srgbClr val="C00000"/>
              </a:solidFill>
            </a:endParaRPr>
          </a:p>
          <a:p>
            <a:pPr marL="0" indent="0" algn="r">
              <a:buNone/>
            </a:pPr>
            <a:r>
              <a:rPr lang="en-US" dirty="0" smtClean="0">
                <a:solidFill>
                  <a:srgbClr val="C00000"/>
                </a:solidFill>
              </a:rPr>
              <a:t>(</a:t>
            </a:r>
            <a:r>
              <a:rPr lang="en-US" sz="2200" dirty="0" err="1" smtClean="0">
                <a:solidFill>
                  <a:srgbClr val="C00000"/>
                </a:solidFill>
              </a:rPr>
              <a:t>Britto</a:t>
            </a:r>
            <a:r>
              <a:rPr lang="en-US" sz="2200" dirty="0" smtClean="0">
                <a:solidFill>
                  <a:srgbClr val="C00000"/>
                </a:solidFill>
              </a:rPr>
              <a:t>, </a:t>
            </a:r>
            <a:r>
              <a:rPr lang="en-US" sz="2200" dirty="0" err="1" smtClean="0">
                <a:solidFill>
                  <a:srgbClr val="C00000"/>
                </a:solidFill>
              </a:rPr>
              <a:t>Cachazo</a:t>
            </a:r>
            <a:r>
              <a:rPr lang="en-US" sz="2200" dirty="0" smtClean="0">
                <a:solidFill>
                  <a:srgbClr val="C00000"/>
                </a:solidFill>
              </a:rPr>
              <a:t>, </a:t>
            </a:r>
            <a:r>
              <a:rPr lang="en-US" sz="2200" dirty="0" err="1" smtClean="0">
                <a:solidFill>
                  <a:srgbClr val="C00000"/>
                </a:solidFill>
              </a:rPr>
              <a:t>Feng</a:t>
            </a:r>
            <a:r>
              <a:rPr lang="en-US" sz="2200" dirty="0" smtClean="0">
                <a:solidFill>
                  <a:srgbClr val="C00000"/>
                </a:solidFill>
              </a:rPr>
              <a:t>, Witten,…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  <a:endParaRPr lang="en-US" dirty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Unitarity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→ </a:t>
            </a:r>
            <a:r>
              <a:rPr lang="en-US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unitarity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method (</a:t>
            </a:r>
            <a:r>
              <a:rPr lang="en-US" sz="2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Bern, Dixon, Dunbar, DAK,…</a:t>
            </a: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)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Underlying field theory  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→ integral basis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45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Factorization Properties of Amplitudes</a:t>
            </a:r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sums of external momenta approach poles,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    amplitudes </a:t>
            </a:r>
            <a:r>
              <a:rPr lang="en-US" dirty="0"/>
              <a:t>factorize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More generally as </a:t>
            </a:r>
          </a:p>
          <a:p>
            <a:endParaRPr lang="en-US" dirty="0"/>
          </a:p>
        </p:txBody>
      </p:sp>
      <p:pic>
        <p:nvPicPr>
          <p:cNvPr id="364548" name="Picture 4" descr="fact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500313" y="2119313"/>
            <a:ext cx="3290887" cy="395287"/>
          </a:xfrm>
          <a:prstGeom prst="rect">
            <a:avLst/>
          </a:prstGeom>
          <a:noFill/>
        </p:spPr>
      </p:pic>
      <p:pic>
        <p:nvPicPr>
          <p:cNvPr id="364549" name="Picture 5" descr="fact0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12813" y="3125788"/>
            <a:ext cx="7724775" cy="760412"/>
          </a:xfrm>
          <a:prstGeom prst="rect">
            <a:avLst/>
          </a:prstGeom>
          <a:noFill/>
        </p:spPr>
      </p:pic>
      <p:pic>
        <p:nvPicPr>
          <p:cNvPr id="364550" name="Picture 6" descr="fact0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933700" y="4394200"/>
            <a:ext cx="4076700" cy="393700"/>
          </a:xfrm>
          <a:prstGeom prst="rect">
            <a:avLst/>
          </a:prstGeom>
          <a:noFill/>
        </p:spPr>
      </p:pic>
      <p:pic>
        <p:nvPicPr>
          <p:cNvPr id="364551" name="Picture 7" descr="fact0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38150" y="5257800"/>
            <a:ext cx="8629650" cy="723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011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article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True"/>
  <p:tag name="DEFAULTWORKAROUNDTRANSPARENCYBUG" val="False"/>
  <p:tag name="DEFAULTRESOLUTION" val="1200"/>
  <p:tag name="DEFAULTMAGNIFICATION" val="2.5"/>
  <p:tag name="DEFAULTFONTSIZE" val="10"/>
  <p:tag name="DEFAULTWIDTH" val="355"/>
  <p:tag name="DEFAULTHEIGHT" val="26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def\spa#1.#2{\left\langle#1\,#2\right\rangle}&#10;\def\spb#1.#2{\left[#1\,#2\right]}&#10;\def\spash#1.#2{\left\langle\smash{#1}\,\smash{#2}\vphantom{1}\right\rangle}&#10;\def\spbsh#1.#2{\left[\smash{#1}\,\smash{#2}\vphantom{1}\right]}&#10;\def\sand#1.#2.#3{%&#10;\left\langle\smash{#1}{\vphantom1}^{-}\right|{#2}%&#10;\left|\smash{#3}{\vphantom1}^{-}\right\rangle}&#10;\def\sandpm#1.#2.#3{%&#10;\left\langle\smash{#1}{\vphantom1}^{+}\right|{#2}%&#10;\left|\smash{#3}{\vphantom1}^{-}\right\rangle}&#10;\def\sandpp#1.#2.#3{%&#10;\left\langle\smash{#1}{\vphantom1}^{+}\right|{#2}%&#10;\left|\smash{#3}{\vphantom1}^{+}\right\rangle}&#10;\def\sandb#1.#2.#3{%&#10;\left\langle\smash{#1}{\vphantom1}^{\pm}\right|{#2}%&#10;\left|\smash{#3}{\vphantom1}^{\pm}\right\rangle}&#10;\def\spar#1..#2{\langle\!\langle#1\cdots#2\rangle\!\rangle}&#10;&#10;\newbox\charbox&#10;\newbox\slabox&#10;\def\s#1{{      % Feynman slash&#10;        \setbox\charbox=\hbox{$#1$}&#10;        \setbox\slabox=\hbox{$/$}&#10;        \dimen\charbox=\ht\slabox&#10;        \advance\dimen\charbox by -\dp\slabox&#10;        \advance\dimen\charbox by -\ht\charbox&#10;        \advance\dimen\charbox by \dp\charbox&#10;        \divide\dimen\charbox by 2&#10;        \raise-\dimen\charbox\hbox to \wd\charbox{\hss/\hss}&#10;        \llap{$#1$}&#10;}}&#10;\newbox\SlashedBox&#10;\def\slashed#1{\setbox\SlashedBox=\hbox{#1}&#10;\hbox to 0pt{\hbox to 1\wd\SlashedBox{\hfil/\hfil}\hss}#1}&#10;\def\hboxtosizeof#1#2{\setbox\SlashedBox=\hbox{#1}&#10;\hbox to 1\wd\SlashedBox{#2}}&#10;\def\littleFraction#1#2{\hbox{$#1\over#2$}}&#10;% The following is necessary so that we can get a partial slash&#10;% inside a math display... sigh.&#10;\def\mathslashed#1{\setbox\SlashedBox=\hbox{$#1$}&#10;\hbox to 0pt{\hbox to 1\wd\SlashedBox{\hfil/\hfil}\hss}#1}\def\ket#1{|#1^-\rangle}&#10;\def\Ksl{\slashed{K}}&#10;\def\Phat{\kern 2pt{\widehat {\kern -2pt P}}\kern 2pt}&#10;&#10;\begin{document}&#10;$$A_3 = {\rm const}\,\frac{\spa1.2^3}{\spa2.3 \spa3.1}&#10;$$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92"/>
  <p:tag name="PICTUREFILESIZE" val="629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\def\spa#1.#2{\left\langle#1\,#2\right\rangle}&#10;\def\spb#1.#2{\left[#1\,#2\right]}&#10;\def\sand#1.#2.#3{%&#10;\left\langle\smash{#1}{\vphantom1}^{-}\right|{#2}%&#10;\left|\smash{#3}{\vphantom1}^{-}\right\rangle}&#10;\color{Orange}&#10;$A_3(1^-,2^-,3^+)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31"/>
  <p:tag name="BOXHEIGHT" val="317"/>
  <p:tag name="BOXFONT" val="10"/>
  <p:tag name="BOXWRAP" val="False"/>
  <p:tag name="WORKAROUNDTRANSPARENCYBUG" val="False"/>
  <p:tag name="ALLOWFONTSUBSTITUTION" val="False"/>
  <p:tag name="BITMAPFORMAT" val="png256"/>
  <p:tag name="ORIGWIDTH" val="64"/>
  <p:tag name="PICTUREFILESIZE" val="638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def\spa#1.#2{\left\langle#1\,#2\right\rangle}&#10;\def\spb#1.#2{\left[#1\,#2\right]}&#10;\def\spash#1.#2{\left\langle\smash{#1}\,\smash{#2}\vphantom{1}\right\rangle}&#10;\def\spbsh#1.#2{\left[\smash{#1}\,\smash{#2}\vphantom{1}\right]}&#10;\def\sand#1.#2.#3{%&#10;\left\langle\smash{#1}{\vphantom1}^{-}\right|{#2}%&#10;\left|\smash{#3}{\vphantom1}^{-}\right\rangle}&#10;\def\sandpm#1.#2.#3{%&#10;\left\langle\smash{#1}{\vphantom1}^{+}\right|{#2}%&#10;\left|\smash{#3}{\vphantom1}^{-}\right\rangle}&#10;\def\sandpp#1.#2.#3{%&#10;\left\langle\smash{#1}{\vphantom1}^{+}\right|{#2}%&#10;\left|\smash{#3}{\vphantom1}^{+}\right\rangle}&#10;\def\sandb#1.#2.#3{%&#10;\left\langle\smash{#1}{\vphantom1}^{\pm}\right|{#2}%&#10;\left|\smash{#3}{\vphantom1}^{\pm}\right\rangle}&#10;\def\spar#1..#2{\langle\!\langle#1\cdots#2\rangle\!\rangle}&#10;&#10;\newbox\charbox&#10;\newbox\slabox&#10;\def\s#1{{      % Feynman slash&#10;        \setbox\charbox=\hbox{$#1$}&#10;        \setbox\slabox=\hbox{$/$}&#10;        \dimen\charbox=\ht\slabox&#10;        \advance\dimen\charbox by -\dp\slabox&#10;        \advance\dimen\charbox by -\ht\charbox&#10;        \advance\dimen\charbox by \dp\charbox&#10;        \divide\dimen\charbox by 2&#10;        \raise-\dimen\charbox\hbox to \wd\charbox{\hss/\hss}&#10;        \llap{$#1$}&#10;}}&#10;\newbox\SlashedBox&#10;\def\slashed#1{\setbox\SlashedBox=\hbox{#1}&#10;\hbox to 0pt{\hbox to 1\wd\SlashedBox{\hfil/\hfil}\hss}#1}&#10;\def\hboxtosizeof#1#2{\setbox\SlashedBox=\hbox{#1}&#10;\hbox to 1\wd\SlashedBox{#2}}&#10;\def\littleFraction#1#2{\hbox{$#1\over#2$}}&#10;% The following is necessary so that we can get a partial slash&#10;% inside a math display... sigh.&#10;\def\mathslashed#1{\setbox\SlashedBox=\hbox{$#1$}&#10;\hbox to 0pt{\hbox to 1\wd\SlashedBox{\hfil/\hfil}\hss}#1}\def\ket#1{|#1^-\rangle}&#10;\def\Ksl{\slashed{K}}&#10;\def\Phat{\kern 2pt{\widehat {\kern -2pt P}}\kern 2pt}&#10;&#10;\begin{document}&#10;\begin{align}&#10;e_{12} &amp;= 3\cr&#10;e_{23} &amp;= -1\cr&#10;e_{31} &amp;= -1\cr\nonumber&#10;\end{align}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39"/>
  <p:tag name="PICTUREFILESIZE" val="299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\def\Gr{\mathop{\rm Gr}\nolimits}&#10;\def\Tr{\mathop{\rm Tr}\nolimits}&#10;\def\tlambda{\tilde\lambda}&#10;&#10;\begin{eqnarray*}&#10;&amp;&amp;{\cal A}_n^{\rm tree}(&#10;\{\lambda_i,\tlambda_i,h_i(\pm),a_i\})&#10;= \nonumber\\&#10;&amp;&amp; \hskip 5mm g^{n-2} \sum_{\sigma\in S_n/Z_n}&#10;\Tr(T^{a_{\sigma(1)}} T^{a_{\sigma(2)}} \cdots&#10;  T^{a_{\sigma(n)}})\nonumber\\&#10;&amp;&amp;\hskip 12mm\times A_n^{\rm tree}(&#10;\{\lambda_{\sigma(1)},\tlambda_{\sigma(1)}\}^{h_{\sigma(1)}};&#10;\{\lambda_{\sigma(2)},\tlambda_{\sigma(2)}\}^{h_{\sigma(2)}};&#10;\ldots&#10;\nonumber\\&#10;&amp;&amp;\hskip 25mm&#10;\{\lambda_{\sigma(n)},\tlambda_{\sigma(n)}\}^{h_{\sigma(n)}})&#10;\nonumber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59"/>
  <p:tag name="BOXHEIGHT" val="318"/>
  <p:tag name="BOXFONT" val="10"/>
  <p:tag name="BOXWRAP" val="False"/>
  <p:tag name="WORKAROUNDTRANSPARENCYBUG" val="False"/>
  <p:tag name="ALLOWFONTSUBSTITUTION" val="False"/>
  <p:tag name="BITMAPFORMAT" val="png256"/>
  <p:tag name="ORIGWIDTH" val="238.9805"/>
  <p:tag name="PICTUREFILESIZE" val="4153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 (k_a+k_b+k_c)^2 \rightarrow 0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85"/>
  <p:tag name="PICTUREFILESIZE" val="354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 s_{ab}$, $s_{bc}$, $s_{ac} \not\rightarrow 0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71"/>
  <p:tag name="PICTUREFILESIZE" val="308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A_3(1,2,3) = 0$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63"/>
  <p:tag name="PICTUREFILESIZE" val="679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&#10;\def\spa#1.#2{\left\langle#1\,#2\right\rangle}&#10;\def\spb#1.#2{\left[#1\,#2\right]}&#10;\def\sand#1.#2.#3{%&#10;\left\langle\smash{#1}{\vphantom1}^{-}\right|{#2}%&#10;\left|\smash{#3}{\vphantom1}^{-}\right\rangle}&#10;\begin{eqnarray*}&#10;&amp;&amp;\hskip -10pt -i A_6(1^-,2^-,3^-,4^+,5^+,6^+) =\\&#10;&amp;&amp;{(\spa2.3 \spb5.6 \sand1.{1+2+3}.4)^2&#10; \over s_{234} s_{23} s_{34} s_{56} s_{61}}\\&#10;&amp;&amp;+{(\spa1.2\spb4.5 \sand3.{1+2+3}.6)^2&#10; \over s_{345} s_{34} s_{45} s_{61} s_{12}}\\&#10;&amp;&amp;+{s_{123} \spa2.3 \spb5.6\sand1.{1+2+3}.4&#10;  \spa1.2\spb4.5\sand3.{1+2+3}.6&#10;  \over s_{12} s_{23} s_{34} s_{45} s_{56} s_{61}}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31"/>
  <p:tag name="BOXHEIGHT" val="317"/>
  <p:tag name="BOXFONT" val="10"/>
  <p:tag name="BOXWRAP" val="False"/>
  <p:tag name="WORKAROUNDTRANSPARENCYBUG" val="False"/>
  <p:tag name="ALLOWFONTSUBSTITUTION" val="False"/>
  <p:tag name="BITMAPFORMAT" val="png256"/>
  <p:tag name="ORIGWIDTH" val="283"/>
  <p:tag name="PICTUREFILESIZE" val="6820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$A_4(1^-,2^-,3^-,X^\pm) = 0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31"/>
  <p:tag name="BOXHEIGHT" val="317"/>
  <p:tag name="BOXFONT" val="10"/>
  <p:tag name="BOXWRAP" val="False"/>
  <p:tag name="WORKAROUNDTRANSPARENCYBUG" val="False"/>
  <p:tag name="ALLOWFONTSUBSTITUTION" val="False"/>
  <p:tag name="BITMAPFORMAT" val="png256"/>
  <p:tag name="ORIGWIDTH" val="103"/>
  <p:tag name="PICTUREFILESIZE" val="624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&#10;\def\spa#1.#2{\left\langle#1\,#2\right\rangle}&#10;\def\spb#1.#2{\left[#1\,#2\right]}&#10;\def\sand#1.#2.#3{%&#10;\left\langle\smash{#1}{\vphantom1}^{-}\right|{#2}%&#10;\left|\smash{#3}{\vphantom1}^{-}\right\rangle}&#10;\begin{eqnarray*}&#10;&amp;&amp;{\spa2.3\spb{K}.4^2&#10;   \over \spb2.3 s_{34}} \times {1\over s_{234}}&#10;\times {\spb5.6\spa1.K^2\over \spa5.6 s_{61}} =\\&#10;&amp;&amp;{\spb4.K^2\spb{K}.2\spa2.3\over\spb2.3\spb3.4\spa4.3\spb{K}.2} &#10;\times {1\over s_{234}} \times &#10;{\spa1.K^2 \spa{K}.5\spb5.6\over\spa{K}.5\spa5.6\spa6.1\spb1.6}\\&#10;&amp;&amp;={\spb4.K^3\over\spb2.3\spb3.4\spb{K}.2} &#10;\times {1\over s_{234}} \times &#10;{\spa1.K^3\over\spa{K}.5\spa5.6\spa6.1}\\&#10;&amp;&amp;=A_4(2^-,3^-,4^+,K^+)&#10;\times {1\over s_{234}} \times &#10;A_4(1^-,(-K)^-,5^+,6^+)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31"/>
  <p:tag name="BOXHEIGHT" val="317"/>
  <p:tag name="BOXFONT" val="10"/>
  <p:tag name="BOXWRAP" val="False"/>
  <p:tag name="WORKAROUNDTRANSPARENCYBUG" val="False"/>
  <p:tag name="ALLOWFONTSUBSTITUTION" val="False"/>
  <p:tag name="BITMAPFORMAT" val="png256"/>
  <p:tag name="ORIGWIDTH" val="237"/>
  <p:tag name="PICTUREFILESIZE" val="8208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p_\mu\big|_{p^2 = 0} \rightarrow p_{a\dot a} \equiv p\cdot\sigma = &#10;\lambda_{\vphantom{\dot a}a}\tilde\lambda_{\dot a}&#10;$$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28"/>
  <p:tag name="PICTUREFILESIZE" val="1006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,dvips]{color}\begin{document}&#10;&#10;\def\spa#1.#2{\left\langle#1\,#2\right\rangle}&#10;\def\spb#1.#2{\left[#1\,#2\right]}&#10;\def\sand#1.#2.#3{%&#10;\left\langle\smash{#1}{\vphantom1}^{-}\right|{#2}%&#10;\left|\smash{#3}{\vphantom1}^{-}\right\rangle}&#10;\begin{eqnarray*}&#10;&amp;&amp;{(\spa2.3 \spb5.6 \sand1.{1+2+3}.4)^2&#10; \over s_{234} s_{23} s_{34} s_{56} s_{61}}\\&#10;&amp;&amp;+{(\spa1.2\spb4.5 \sand3.{1+2+3}.6)^2&#10; \over s_{345} s_{34} s_{45} s_{61} s_{12}}\\&#10;&amp;&amp;+{s_{123} \spa2.3 \spb5.6\sand1.{1+2+3}.4&#10;  \spa1.2\spb4.5\sand3.{1+2+3}.6&#10;  \over s_{12} s_{23} s_{34} s_{45} s_{56} s_{61}}&#10;\end{eqnarray*}&#10;\end{document}&#10;"/>
  <p:tag name="FILENAME" val="txp_fig"/>
  <p:tag name="FORMAT" val="png256"/>
  <p:tag name="RES" val="1200"/>
  <p:tag name="BLEND" val="0"/>
  <p:tag name="TRANSPARENT" val="1"/>
  <p:tag name="TBUG" val="0"/>
  <p:tag name="ALLOWFS" val="0"/>
  <p:tag name="ORIGWIDTH" val="274"/>
  <p:tag name="PICTUREFILESIZE" val="8601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$[j,l\rangle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31"/>
  <p:tag name="BOXHEIGHT" val="317"/>
  <p:tag name="BOXFONT" val="10"/>
  <p:tag name="BOXWRAP" val="False"/>
  <p:tag name="WORKAROUNDTRANSPARENCYBUG" val="False"/>
  <p:tag name="ALLOWFONTSUBSTITUTION" val="False"/>
  <p:tag name="BITMAPFORMAT" val="png256"/>
  <p:tag name="ORIGWIDTH" val="17"/>
  <p:tag name="PICTUREFILESIZE" val="217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\begin{eqnarray}&#10;|j^-\rangle &amp;\rightarrow&amp; |j^-\rangle - z|l^-\rangle,\nonumber\\&#10;|l^+\rangle &amp;\rightarrow&amp; |l^+\rangle + z|j^+\rangle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31"/>
  <p:tag name="BOXHEIGHT" val="317"/>
  <p:tag name="BOXFONT" val="10"/>
  <p:tag name="BOXWRAP" val="False"/>
  <p:tag name="WORKAROUNDTRANSPARENCYBUG" val="False"/>
  <p:tag name="ALLOWFONTSUBSTITUTION" val="False"/>
  <p:tag name="BITMAPFORMAT" val="png256"/>
  <p:tag name="ORIGWIDTH" val="102"/>
  <p:tag name="PICTUREFILESIZE" val="899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\def\spa#1.#2{\left\langle#1\,#2\right\rangle}&#10;\def\spb#1.#2{\left[#1\,#2\right]}&#10;\def\sand#1.#2.#3{%&#10;\left\langle\smash{#1}{\vphantom1}^{-}\right|{#2}%&#10;\left|\smash{#3}{\vphantom1}^{-}\right\rangle}&#10;&#10;\begin{eqnarray}&#10;k_j^\mu &amp;\rightarrow&amp; k_j^\mu(z) = k_j^\mu - {z\over2}\sand{j}.{\gamma^\mu}.l,\nonumber\\&#10;k_l^\mu &amp;\rightarrow&amp; k_l^\mu(z) = k_l^\mu + {z\over2}\sand{j}.{\gamma^\mu}.l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31"/>
  <p:tag name="BOXHEIGHT" val="317"/>
  <p:tag name="BOXFONT" val="10"/>
  <p:tag name="BOXWRAP" val="False"/>
  <p:tag name="WORKAROUNDTRANSPARENCYBUG" val="False"/>
  <p:tag name="ALLOWFONTSUBSTITUTION" val="False"/>
  <p:tag name="BITMAPFORMAT" val="png256"/>
  <p:tag name="ORIGWIDTH" val="166"/>
  <p:tag name="PICTUREFILESIZE" val="2166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&#10;$$\longrightarrow \sum_{\rm partitions} &#10;{\rm shifted\ legs\ on\atop\rm opposite\ sides}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31"/>
  <p:tag name="BOXHEIGHT" val="317"/>
  <p:tag name="BOXFONT" val="10"/>
  <p:tag name="BOXWRAP" val="False"/>
  <p:tag name="WORKAROUNDTRANSPARENCYBUG" val="False"/>
  <p:tag name="ALLOWFONTSUBSTITUTION" val="False"/>
  <p:tag name="BITMAPFORMAT" val="png256"/>
  <p:tag name="ORIGWIDTH" val="118"/>
  <p:tag name="PICTUREFILESIZE" val="1345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$\hat\jmath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31"/>
  <p:tag name="BOXHEIGHT" val="317"/>
  <p:tag name="BOXFONT" val="10"/>
  <p:tag name="BOXWRAP" val="False"/>
  <p:tag name="WORKAROUNDTRANSPARENCYBUG" val="False"/>
  <p:tag name="ALLOWFONTSUBSTITUTION" val="False"/>
  <p:tag name="BITMAPFORMAT" val="png256"/>
  <p:tag name="ORIGWIDTH" val="5"/>
  <p:tag name="PICTUREFILESIZE" val="132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$\hat l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31"/>
  <p:tag name="BOXHEIGHT" val="317"/>
  <p:tag name="BOXFONT" val="10"/>
  <p:tag name="BOXWRAP" val="False"/>
  <p:tag name="WORKAROUNDTRANSPARENCYBUG" val="False"/>
  <p:tag name="ALLOWFONTSUBSTITUTION" val="False"/>
  <p:tag name="BITMAPFORMAT" val="png256"/>
  <p:tag name="ORIGWIDTH" val="4"/>
  <p:tag name="PICTUREFILESIZE" val="126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$${1\over {\widehat K}^2(z)}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31"/>
  <p:tag name="BOXHEIGHT" val="317"/>
  <p:tag name="BOXFONT" val="10"/>
  <p:tag name="BOXWRAP" val="False"/>
  <p:tag name="WORKAROUNDTRANSPARENCYBUG" val="False"/>
  <p:tag name="ALLOWFONTSUBSTITUTION" val="False"/>
  <p:tag name="BITMAPFORMAT" val="png256"/>
  <p:tag name="ORIGWIDTH" val="27"/>
  <p:tag name="PICTUREFILESIZE" val="379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\def\Res{\mathop{\rm Res}}&#10;$$\Res_{z=z_{ab}} {f(z)\over z\,K_{a\cdots b}^2(z)}&#10;= A_L(z_{ab}) \times {i\over K_{a\cdots b}^2} \times A_R(z_{ab})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31"/>
  <p:tag name="BOXHEIGHT" val="317"/>
  <p:tag name="BOXFONT" val="10"/>
  <p:tag name="BOXWRAP" val="False"/>
  <p:tag name="WORKAROUNDTRANSPARENCYBUG" val="False"/>
  <p:tag name="ALLOWFONTSUBSTITUTION" val="False"/>
  <p:tag name="BITMAPFORMAT" val="png256"/>
  <p:tag name="ORIGWIDTH" val="201"/>
  <p:tag name="PICTUREFILESIZE" val="1681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\def\spa#1.#2{\left\langle#1\,#2\right\rangle}&#10;\def\spb#1.#2{\left[#1\,#2\right]}&#10;\def\sand#1.#2.#3{%&#10;\left\langle\smash{#1}{\vphantom1}^{-}\right|{#2}%&#10;\left|\smash{#3}{\vphantom1}^{-}\right\rangle}&#10;\newbox\SlashedBox&#10;\def\slashed#1{\setbox\SlashedBox=\hbox{#1}&#10;\hbox to 0pt{\hbox to 1\wd\SlashedBox{\hfil/\hfil}\hss}#1}&#10;\def\Ksl{\slashed{K}}&#10;&#10;$K_{a\cdots j\cdots b}^2(z) = &#10;K_{a\cdots b}^2 - z\sand{j}.{\Ksl_{a\cdots b}}.l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31"/>
  <p:tag name="BOXHEIGHT" val="317"/>
  <p:tag name="BOXFONT" val="10"/>
  <p:tag name="BOXWRAP" val="False"/>
  <p:tag name="WORKAROUNDTRANSPARENCYBUG" val="False"/>
  <p:tag name="ALLOWFONTSUBSTITUTION" val="False"/>
  <p:tag name="BITMAPFORMAT" val="png256"/>
  <p:tag name="ORIGWIDTH" val="168"/>
  <p:tag name="PICTUREFILESIZE" val="1073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def\spa#1.#2{\left\langle#1\,#2\right\rangle}&#10;\def\spb#1.#2{\left[#1\,#2\right]}&#10;\def\spash#1.#2{\left\langle\smash{#1}\,\smash{#2}\vphantom{1}\right\rangle}&#10;\def\spbsh#1.#2{\left[\smash{#1}\,\smash{#2}\vphantom{1}\right]}&#10;\def\sand#1.#2.#3{%&#10;\left\langle\smash{#1}{\vphantom1}^{-}\right|{#2}%&#10;\left|\smash{#3}{\vphantom1}^{-}\right\rangle}&#10;\def\sandpm#1.#2.#3{%&#10;\left\langle\smash{#1}{\vphantom1}^{+}\right|{#2}%&#10;\left|\smash{#3}{\vphantom1}^{-}\right\rangle}&#10;\def\sandpp#1.#2.#3{%&#10;\left\langle\smash{#1}{\vphantom1}^{+}\right|{#2}%&#10;\left|\smash{#3}{\vphantom1}^{+}\right\rangle}&#10;\def\spar#1..#2{\langle\!\langle#1\cdots#2\rangle\!\rangle}&#10;&#10;\newbox\charbox&#10;\newbox\slabox&#10;\def\s#1{{      % Feynman slash&#10;        \setbox\charbox=\hbox{$#1$}&#10;        \setbox\slabox=\hbox{$/$}&#10;        \dimen\charbox=\ht\slabox&#10;        \advance\dimen\charbox by -\dp\slabox&#10;        \advance\dimen\charbox by -\ht\charbox&#10;        \advance\dimen\charbox by \dp\charbox&#10;        \divide\dimen\charbox by 2&#10;        \raise-\dimen\charbox\hbox to \wd\charbox{\hss/\hss}&#10;        \llap{$#1$}&#10;}}&#10;\newbox\SlashedBox&#10;\def\slashed#1{\setbox\SlashedBox=\hbox{#1}&#10;\hbox to 0pt{\hbox to 1\wd\SlashedBox{\hfil/\hfil}\hss}#1}&#10;\def\hboxtosizeof#1#2{\setbox\SlashedBox=\hbox{#1}&#10;\hbox to 1\wd\SlashedBox{#2}}&#10;\def\littleFraction#1#2{\hbox{$#1\over#2$}}&#10;% The following is necessary so that we can get a partial slash&#10;% inside a math display... sigh.&#10;\def\mathslashed#1{\setbox\SlashedBox=\hbox{$#1$}&#10;\hbox to 0pt{\hbox to 1\wd\SlashedBox{\hfil/\hfil}\hss}#1}\def\ket#1{|#1^-\rangle}&#10;\def\Ksl{\slashed{K}}&#10;\def\Phat{\kern 2pt{\widehat {\kern -2pt P}}\kern 2pt}&#10;&#10;\begin{document}&#10;\begin{eqnarray*}&#10;\spa{i}.j \!\!&amp;\equiv&amp;\!\! \left\langle i^- | j^+\right\rangle = \varepsilon^{\alpha\beta}\lambda_{i\alpha\vphantom{\beta}} \lambda_{j\beta}\,,\\&#10;\spb{i}.j \!\!&amp;\equiv&amp;\!\! \left\langle i^+ | j^-\right\rangle = \varepsilon^{\dot\alpha\dot\beta}{\tilde\lambda}_{j\dot\alpha\vphantom{\dot\beta}} {\tilde\lambda}_{i\dot\beta}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133.9802"/>
  <p:tag name="PICTUREFILESIZE" val="1191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\def\spa#1.#2{\left\langle#1\,#2\right\rangle}&#10;\def\spb#1.#2{\left[#1\,#2\right]}&#10;\def\sand#1.#2.#3{%&#10;\left\langle\smash{#1}{\vphantom1}^{-}\right|{#2}%&#10;\left|\smash{#3}{\vphantom1}^{-}\right\rangle}&#10;\newbox\SlashedBox&#10;\def\slashed#1{\setbox\SlashedBox=\hbox{#1}&#10;\hbox to 0pt{\hbox to 1\wd\SlashedBox{\hfil/\hfil}\hss}#1}&#10;\def\Ksl{\slashed{K}}&#10;&#10;$$ z_{ab} = {K_{a\cdots b}^2\over \sand{j}.{\Ksl_{a\cdots b}}.l}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31"/>
  <p:tag name="BOXHEIGHT" val="317"/>
  <p:tag name="BOXFONT" val="10"/>
  <p:tag name="BOXWRAP" val="False"/>
  <p:tag name="WORKAROUNDTRANSPARENCYBUG" val="False"/>
  <p:tag name="ALLOWFONTSUBSTITUTION" val="False"/>
  <p:tag name="BITMAPFORMAT" val="png256"/>
  <p:tag name="ORIGWIDTH" val="93"/>
  <p:tag name="PICTUREFILESIZE" val="945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&#10;\def\Phat{\kern 2pt{\widehat {\kern -2pt P}}\kern 2pt}&#10;\def\Pbar{\kern 2pt{\overline {\kern -2pt P}}}&#10;\begin{eqnarray}&#10;A_n(1,\ldots,n) &amp;=&amp; &#10;\hskip -4mm\sum_{\rm partitions\ P\atop h = \pm}&#10;A_{\#P+1}(k_{P_1},\ldots,\hat\jmath,\ldots,k_{P_{-1}},-\Phat{}^{h})\nonumber\\&#10;&amp;&amp;\hskip 7mm&#10;\times {i\over P^2}\times&#10;A_{\#\Pbar+1}(k_{\Pbar_1},\ldots,\hat l,\ldots,k_{\Pbar_{-1}},\Phat{}^{-h})\nonumber&#10;\end{eqnarray}&#10;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31"/>
  <p:tag name="BOXHEIGHT" val="317"/>
  <p:tag name="BOXFONT" val="10"/>
  <p:tag name="BOXWRAP" val="False"/>
  <p:tag name="WORKAROUNDTRANSPARENCYBUG" val="False"/>
  <p:tag name="ALLOWFONTSUBSTITUTION" val="False"/>
  <p:tag name="BITMAPFORMAT" val="png256"/>
  <p:tag name="ORIGWIDTH" val="284"/>
  <p:tag name="PICTUREFILESIZE" val="2891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\def\Pbar{{\overline {\kern -2pt P}}}&#10;\begin{eqnarray}&#10;P &amp;\equiv&amp; \{P_1,P_2,\ldots,j,\ldots,P_{-1}\},\nonumber\\&#10;\Pbar &amp;\equiv&amp; \{\Pbar_1,\Pbar_2,\ldots,l,\ldots,\Pbar_{-1}\},\nonumber\\&#10;P \cup \Pbar &amp;=&amp; \{1,2,\ldots,n\}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31"/>
  <p:tag name="BOXHEIGHT" val="317"/>
  <p:tag name="BOXFONT" val="10"/>
  <p:tag name="BOXWRAP" val="False"/>
  <p:tag name="WORKAROUNDTRANSPARENCYBUG" val="False"/>
  <p:tag name="ALLOWFONTSUBSTITUTION" val="False"/>
  <p:tag name="BITMAPFORMAT" val="png256"/>
  <p:tag name="ORIGWIDTH" val="157"/>
  <p:tag name="PICTUREFILESIZE" val="1670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\def\spa#1.#2{\left\langle#1\,#2\right\rangle}&#10;\def\spb#1.#2{\left[#1\,#2\right]}&#10;\def\spash#1.#2{\left\langle\smash{#1}\,\smash{#2}\vphantom{1}\right\rangle}&#10;\def\spbsh#1.#2{\left[\smash{#1}\,\smash{#2}\vphantom{1}\right]}&#10;\def\sand#1.#2.#3{%&#10;\left\langle\smash{#1}{\vphantom1}^{-}\right|{#2}%&#10;\left|\smash{#3}{\vphantom1}^{-}\right\rangle}&#10;\def\Phat{\kern 2pt{\widehat {\kern -2pt P}}\kern 2pt}&#10;\begin{eqnarray}&#10;i{\spa1.2^3\over \spash2.{(-\Phat)}\spash{(-\Phat)}.1&#10;\vphantom{\widehat1}}\times {i\over s_{34}}&#10;\times (-i){\spb3.4^3\over \spbsh{\Phat}.3&#10;\spbsh4.{\Phat}\vphantom{\widehat1}}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31"/>
  <p:tag name="BOXHEIGHT" val="317"/>
  <p:tag name="BOXFONT" val="10"/>
  <p:tag name="BOXWRAP" val="False"/>
  <p:tag name="WORKAROUNDTRANSPARENCYBUG" val="False"/>
  <p:tag name="ALLOWFONTSUBSTITUTION" val="False"/>
  <p:tag name="BITMAPFORMAT" val="png256"/>
  <p:tag name="ORIGWIDTH" val="196"/>
  <p:tag name="PICTUREFILESIZE" val="1922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$1^-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31"/>
  <p:tag name="BOXHEIGHT" val="317"/>
  <p:tag name="BOXFONT" val="10"/>
  <p:tag name="BOXWRAP" val="False"/>
  <p:tag name="WORKAROUNDTRANSPARENCYBUG" val="False"/>
  <p:tag name="ALLOWFONTSUBSTITUTION" val="False"/>
  <p:tag name="BITMAPFORMAT" val="png256"/>
  <p:tag name="ORIGWIDTH" val="11"/>
  <p:tag name="PICTUREFILESIZE" val="114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$4^+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31"/>
  <p:tag name="BOXHEIGHT" val="317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42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$\hat 2^-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31"/>
  <p:tag name="BOXHEIGHT" val="317"/>
  <p:tag name="BOXFONT" val="10"/>
  <p:tag name="BOXWRAP" val="False"/>
  <p:tag name="WORKAROUNDTRANSPARENCYBUG" val="False"/>
  <p:tag name="ALLOWFONTSUBSTITUTION" val="False"/>
  <p:tag name="BITMAPFORMAT" val="png256"/>
  <p:tag name="ORIGWIDTH" val="11"/>
  <p:tag name="PICTUREFILESIZE" val="157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$\hat 3^+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31"/>
  <p:tag name="BOXHEIGHT" val="317"/>
  <p:tag name="BOXFONT" val="10"/>
  <p:tag name="BOXWRAP" val="False"/>
  <p:tag name="WORKAROUNDTRANSPARENCYBUG" val="False"/>
  <p:tag name="ALLOWFONTSUBSTITUTION" val="False"/>
  <p:tag name="BITMAPFORMAT" val="png256"/>
  <p:tag name="ORIGWIDTH" val="11"/>
  <p:tag name="PICTUREFILESIZE" val="167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${\widehat P}^-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31"/>
  <p:tag name="BOXHEIGHT" val="317"/>
  <p:tag name="BOXFONT" val="10"/>
  <p:tag name="BOXWRAP" val="False"/>
  <p:tag name="WORKAROUNDTRANSPARENCYBUG" val="False"/>
  <p:tag name="ALLOWFONTSUBSTITUTION" val="False"/>
  <p:tag name="BITMAPFORMAT" val="png256"/>
  <p:tag name="ORIGWIDTH" val="14"/>
  <p:tag name="PICTUREFILESIZE" val="167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$(-{\widehat P})^+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31"/>
  <p:tag name="BOXHEIGHT" val="317"/>
  <p:tag name="BOXFONT" val="10"/>
  <p:tag name="BOXWRAP" val="False"/>
  <p:tag name="WORKAROUNDTRANSPARENCYBUG" val="False"/>
  <p:tag name="ALLOWFONTSUBSTITUTION" val="False"/>
  <p:tag name="BITMAPFORMAT" val="png256"/>
  <p:tag name="ORIGWIDTH" val="29"/>
  <p:tag name="PICTUREFILESIZE" val="275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def\spa#1.#2{\left\langle#1\,#2\right\rangle}&#10;\def\spb#1.#2{\left[#1\,#2\right]}&#10;\def\spash#1.#2{\left\langle\smash{#1}\,\smash{#2}\vphantom{1}\right\rangle}&#10;\def\spbsh#1.#2{\left[\smash{#1}\,\smash{#2}\vphantom{1}\right]}&#10;\def\sand#1.#2.#3{%&#10;\left\langle\smash{#1}{\vphantom1}^{-}\right|{#2}%&#10;\left|\smash{#3}{\vphantom1}^{-}\right\rangle}&#10;\def\sandpm#1.#2.#3{%&#10;\left\langle\smash{#1}{\vphantom1}^{+}\right|{#2}%&#10;\left|\smash{#3}{\vphantom1}^{-}\right\rangle}&#10;\def\sandpp#1.#2.#3{%&#10;\left\langle\smash{#1}{\vphantom1}^{+}\right|{#2}%&#10;\left|\smash{#3}{\vphantom1}^{+}\right\rangle}&#10;\def\sandb#1.#2.#3{%&#10;\left\langle\smash{#1}{\vphantom1}^{\pm}\right|{#2}%&#10;\left|\smash{#3}{\vphantom1}^{\pm}\right\rangle}&#10;\def\spar#1..#2{\langle\!\langle#1\cdots#2\rangle\!\rangle}&#10;&#10;\newbox\charbox&#10;\newbox\slabox&#10;\def\s#1{{      % Feynman slash&#10;        \setbox\charbox=\hbox{$#1$}&#10;        \setbox\slabox=\hbox{$/$}&#10;        \dimen\charbox=\ht\slabox&#10;        \advance\dimen\charbox by -\dp\slabox&#10;        \advance\dimen\charbox by -\ht\charbox&#10;        \advance\dimen\charbox by \dp\charbox&#10;        \divide\dimen\charbox by 2&#10;        \raise-\dimen\charbox\hbox to \wd\charbox{\hss/\hss}&#10;        \llap{$#1$}&#10;}}&#10;\newbox\SlashedBox&#10;\def\slashed#1{\setbox\SlashedBox=\hbox{#1}&#10;\hbox to 0pt{\hbox to 1\wd\SlashedBox{\hfil/\hfil}\hss}#1}&#10;\def\hboxtosizeof#1#2{\setbox\SlashedBox=\hbox{#1}&#10;\hbox to 1\wd\SlashedBox{#2}}&#10;\def\littleFraction#1#2{\hbox{$#1\over#2$}}&#10;% The following is necessary so that we can get a partial slash&#10;% inside a math display... sigh.&#10;\def\mathslashed#1{\setbox\SlashedBox=\hbox{$#1$}&#10;\hbox to 0pt{\hbox to 1\wd\SlashedBox{\hfil/\hfil}\hss}#1}\def\ket#1{|#1^-\rangle}&#10;\def\Ksl{\slashed{K}}&#10;\def\Phat{\kern 2pt{\widehat {\kern -2pt P}}\kern 2pt}&#10;&#10;\begin{document}&#10;$$A_3(1^-,2^-,3^+) = i g\,\frac{\spa1.2^3}{\spa2.3 \spa3.1}\,,\quad&#10;A_3(1^+,2^+,3^-) = -i g\, \frac{\spb1.2^3}{\spb2.3\spb3.1}&#10;$$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278"/>
  <p:tag name="PICTUREFILESIZE" val="1429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$${1\over s_{34}}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31"/>
  <p:tag name="BOXHEIGHT" val="317"/>
  <p:tag name="BOXFONT" val="10"/>
  <p:tag name="BOXWRAP" val="False"/>
  <p:tag name="WORKAROUNDTRANSPARENCYBUG" val="False"/>
  <p:tag name="ALLOWFONTSUBSTITUTION" val="False"/>
  <p:tag name="BITMAPFORMAT" val="png256"/>
  <p:tag name="ORIGWIDTH" val="14"/>
  <p:tag name="PICTUREFILESIZE" val="242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\def\spa#1.#2{\left\langle#1\,#2\right\rangle}&#10;\def\spb#1.#2{\left[#1\,#2\right]}&#10;\def\spash#1.#2{\left\langle\smash{#1}\,\smash{#2}\vphantom{1}\right\rangle}&#10;\def\spbsh#1.#2{\left[\smash{#1}\,\smash{#2}\vphantom{1}\right]}&#10;\def\sand#1.#2.#3{%&#10;\left\langle\smash{#1}{\vphantom1}^{-}\right|{#2}%&#10;\left|\smash{#3}{\vphantom1}^{-}\right\rangle}&#10;\def\Ksl{\mathslashed{K}}&#10;\def\Phat{\kern 2pt{\widehat {\kern -2pt P}}\kern 2pt}&#10;&#10;\begin{eqnarray}&#10;&amp;&amp;= -i {\spa1.2^3\spb3.4^2\over\spa4.3&#10;      \sand1.{\Phat}.3\sand2.{\Phat}.4}\nonumber\\&#10;&amp;&amp;= -i {\spa1.2^3\spb3.4^2\over\spa4.3&#10;      \sand1.{P}.3\sand2.{P}.4}\nonumber\\&#10;&amp;&amp;= i {\spa1.2^3\over\spa2.3\spa3.4\spa4.1}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31"/>
  <p:tag name="BOXHEIGHT" val="317"/>
  <p:tag name="BOXFONT" val="10"/>
  <p:tag name="BOXWRAP" val="False"/>
  <p:tag name="WORKAROUNDTRANSPARENCYBUG" val="False"/>
  <p:tag name="ALLOWFONTSUBSTITUTION" val="False"/>
  <p:tag name="BITMAPFORMAT" val="png256"/>
  <p:tag name="ORIGWIDTH" val="151"/>
  <p:tag name="PICTUREFILESIZE" val="3999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\def\spa#1.#2{\left\langle#1\,#2\right\rangle}&#10;\def\spb#1.#2{\left[#1\,#2\right]}&#10;\def\spash#1.#2{\left\langle\smash{#1}\,\smash{#2}\vphantom{1}\right\rangle}&#10;\def\spbsh#1.#2{\left[\smash{#1}\,\smash{#2}\vphantom{1}\right]}&#10;\def\sand#1.#2.#3{%&#10;\left\langle\smash{#1}{\vphantom1}^{-}\right|{#2}%&#10;\left|\smash{#3}{\vphantom1}^{-}\right\rangle}&#10;\def\Ksl{\mathslashed{K}}&#10;%\color{Ivory}&#10;%shift&#10;&#10;\color{Yellow}&#10;$\sand2.{\gamma^\mu}.3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31"/>
  <p:tag name="BOXHEIGHT" val="317"/>
  <p:tag name="BOXFONT" val="10"/>
  <p:tag name="BOXWRAP" val="False"/>
  <p:tag name="WORKAROUNDTRANSPARENCYBUG" val="False"/>
  <p:tag name="ALLOWFONTSUBSTITUTION" val="False"/>
  <p:tag name="BITMAPFORMAT" val="png256"/>
  <p:tag name="ORIGWIDTH" val="53"/>
  <p:tag name="PICTUREFILESIZE" val="460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$1^-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31"/>
  <p:tag name="BOXHEIGHT" val="317"/>
  <p:tag name="BOXFONT" val="10"/>
  <p:tag name="BOXWRAP" val="False"/>
  <p:tag name="WORKAROUNDTRANSPARENCYBUG" val="False"/>
  <p:tag name="ALLOWFONTSUBSTITUTION" val="False"/>
  <p:tag name="BITMAPFORMAT" val="png256"/>
  <p:tag name="ORIGWIDTH" val="11"/>
  <p:tag name="PICTUREFILESIZE" val="114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$n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31"/>
  <p:tag name="BOXHEIGHT" val="317"/>
  <p:tag name="BOXFONT" val="10"/>
  <p:tag name="BOXWRAP" val="False"/>
  <p:tag name="WORKAROUNDTRANSPARENCYBUG" val="False"/>
  <p:tag name="ALLOWFONTSUBSTITUTION" val="False"/>
  <p:tag name="BITMAPFORMAT" val="png256"/>
  <p:tag name="ORIGWIDTH" val="7"/>
  <p:tag name="PICTUREFILESIZE" val="131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$\hat 3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31"/>
  <p:tag name="BOXHEIGHT" val="317"/>
  <p:tag name="BOXFONT" val="10"/>
  <p:tag name="BOXWRAP" val="False"/>
  <p:tag name="WORKAROUNDTRANSPARENCYBUG" val="False"/>
  <p:tag name="ALLOWFONTSUBSTITUTION" val="False"/>
  <p:tag name="BITMAPFORMAT" val="png256"/>
  <p:tag name="ORIGWIDTH" val="5"/>
  <p:tag name="PICTUREFILESIZE" val="147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$\hat\jmath^-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31"/>
  <p:tag name="BOXHEIGHT" val="317"/>
  <p:tag name="BOXFONT" val="10"/>
  <p:tag name="BOXWRAP" val="False"/>
  <p:tag name="WORKAROUNDTRANSPARENCYBUG" val="False"/>
  <p:tag name="ALLOWFONTSUBSTITUTION" val="False"/>
  <p:tag name="BITMAPFORMAT" val="png256"/>
  <p:tag name="ORIGWIDTH" val="11"/>
  <p:tag name="PICTUREFILESIZE" val="152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${\widehat P}^-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31"/>
  <p:tag name="BOXHEIGHT" val="317"/>
  <p:tag name="BOXFONT" val="10"/>
  <p:tag name="BOXWRAP" val="False"/>
  <p:tag name="WORKAROUNDTRANSPARENCYBUG" val="False"/>
  <p:tag name="ALLOWFONTSUBSTITUTION" val="False"/>
  <p:tag name="BITMAPFORMAT" val="png256"/>
  <p:tag name="ORIGWIDTH" val="14"/>
  <p:tag name="PICTUREFILESIZE" val="167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$(-{\widehat P})^+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31"/>
  <p:tag name="BOXHEIGHT" val="317"/>
  <p:tag name="BOXFONT" val="10"/>
  <p:tag name="BOXWRAP" val="False"/>
  <p:tag name="WORKAROUNDTRANSPARENCYBUG" val="False"/>
  <p:tag name="ALLOWFONTSUBSTITUTION" val="False"/>
  <p:tag name="BITMAPFORMAT" val="png256"/>
  <p:tag name="ORIGWIDTH" val="29"/>
  <p:tag name="PICTUREFILESIZE" val="275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$${1\over s_{12}}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31"/>
  <p:tag name="BOXHEIGHT" val="317"/>
  <p:tag name="BOXFONT" val="10"/>
  <p:tag name="BOXWRAP" val="False"/>
  <p:tag name="WORKAROUNDTRANSPARENCYBUG" val="False"/>
  <p:tag name="ALLOWFONTSUBSTITUTION" val="False"/>
  <p:tag name="BITMAPFORMAT" val="png256"/>
  <p:tag name="ORIGWIDTH" val="14"/>
  <p:tag name="PICTUREFILESIZE" val="230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{urwchancal}&#10;\begin{document}&#10;&#10;\def\tlambda{\tilde\lambda}&#10;$${\cal J}_i \equiv &#10;\biggl( \lambda^a_i\frac{\partial}{\partial\lambda_i^a}&#10;-\tlambda^a_i\frac{\partial}{\partial\tlambda_i^a}\biggr)&#10;$$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08"/>
  <p:tag name="PICTUREFILESIZE" val="1533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$\hat 2^+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31"/>
  <p:tag name="BOXHEIGHT" val="317"/>
  <p:tag name="BOXFONT" val="10"/>
  <p:tag name="BOXWRAP" val="False"/>
  <p:tag name="WORKAROUNDTRANSPARENCYBUG" val="False"/>
  <p:tag name="ALLOWFONTSUBSTITUTION" val="False"/>
  <p:tag name="BITMAPFORMAT" val="png256"/>
  <p:tag name="ORIGWIDTH" val="11"/>
  <p:tag name="PICTUREFILESIZE" val="161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\def\Phat{\kern 2pt{\widehat {\kern -2pt P}}\kern 2pt}&#10;\def\spa#1.#2{\left\langle#1\,#2\right\rangle}&#10;\def\spb#1.#2{\left[#1\,#2\right]}&#10;\def\spash#1.#2{\left\langle\smash{#1}\,\smash{#2}\vphantom{1}\right\rangle}&#10;\def\spbsh#1.#2{\left[\smash{#1}\,\smash{#2}\vphantom{1}\right]}&#10;\def\sand#1.#2.#3{%&#10;\left\langle\smash{#1}{\vphantom1}^{-}\right|{#2}%&#10;\left|\smash{#3}{\vphantom1}^{-}\right\rangle}&#10;&#10;\begin{eqnarray}&#10;&amp;&amp;A_3(1^-,\hat 2^+,-\Phat^+){i\over s_{12}}&#10;A_{n-1}(\Phat^-,\hat 3^+,\ldots,j^-,\ldots,n^+)\nonumber\\&#10;&amp;&amp;= i {\spbsh2.{(-\Phat)}^3\over \spbsh{(-\Phat)}.1\spb1.2&#10;\vphantom{\hat1}}&#10;{1\over s_{12}\vphantom{\hat1}} &#10;{\spash{\Phat}.j^4\over \vphantom{\hat1}&#10; \spash{\Phat}.3\spa3.4\cdots\spa{(n-1)}.n\spash{n}.{\Phat}}&#10;\nonumber\\&#10;&amp;&amp;= i {\sand{j}.{\Phat}.2^4\spa2.3\spa{n}.1&#10; \over \spb1.2^2&#10;\vphantom{\hat1}&#10;\sand3.{\Phat}.1\sand{n}.{\Phat}.2}&#10;{1\over\vphantom{\hat1}&#10; \spa1.2\spa2.3\cdots\spa{(n-1)}.n\spa{n}.1}&#10;\nonumber\\&#10;&amp;&amp;= i {\spa1.j^4\over\vphantom{\hat1}&#10; \spa1.2\spa2.3\cdots\spa{(n-1)}.n\spa{n}.1}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31"/>
  <p:tag name="BOXHEIGHT" val="317"/>
  <p:tag name="BOXFONT" val="10"/>
  <p:tag name="BOXWRAP" val="False"/>
  <p:tag name="WORKAROUNDTRANSPARENCYBUG" val="False"/>
  <p:tag name="ALLOWFONTSUBSTITUTION" val="False"/>
  <p:tag name="BITMAPFORMAT" val="png256"/>
  <p:tag name="ORIGWIDTH" val="276"/>
  <p:tag name="PICTUREFILESIZE" val="8117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$A(z)\rightarrow 0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31"/>
  <p:tag name="BOXHEIGHT" val="317"/>
  <p:tag name="BOXFONT" val="10"/>
  <p:tag name="BOXWRAP" val="False"/>
  <p:tag name="WORKAROUNDTRANSPARENCYBUG" val="False"/>
  <p:tag name="ALLOWFONTSUBSTITUTION" val="False"/>
  <p:tag name="BITMAPFORMAT" val="png256"/>
  <p:tag name="ORIGWIDTH" val="42"/>
  <p:tag name="PICTUREFILESIZE" val="331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$[-,{}+\rangle$, $[+,{}+\rangle$, $[-,{}-\rangle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31"/>
  <p:tag name="BOXHEIGHT" val="317"/>
  <p:tag name="BOXFONT" val="10"/>
  <p:tag name="BOXWRAP" val="False"/>
  <p:tag name="WORKAROUNDTRANSPARENCYBUG" val="False"/>
  <p:tag name="ALLOWFONTSUBSTITUTION" val="False"/>
  <p:tag name="BITMAPFORMAT" val="png256"/>
  <p:tag name="ORIGWIDTH" val="91"/>
  <p:tag name="PICTUREFILESIZE" val="4208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$[-,{}+\rangle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31"/>
  <p:tag name="BOXHEIGHT" val="317"/>
  <p:tag name="BOXFONT" val="10"/>
  <p:tag name="BOXWRAP" val="False"/>
  <p:tag name="WORKAROUNDTRANSPARENCYBUG" val="False"/>
  <p:tag name="ALLOWFONTSUBSTITUTION" val="False"/>
  <p:tag name="BITMAPFORMAT" val="png256"/>
  <p:tag name="ORIGWIDTH" val="26"/>
  <p:tag name="PICTUREFILESIZE" val="192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$z\rightarrow \infty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31"/>
  <p:tag name="BOXHEIGHT" val="317"/>
  <p:tag name="BOXFONT" val="10"/>
  <p:tag name="BOXWRAP" val="False"/>
  <p:tag name="WORKAROUNDTRANSPARENCYBUG" val="False"/>
  <p:tag name="ALLOWFONTSUBSTITUTION" val="False"/>
  <p:tag name="BITMAPFORMAT" val="png256"/>
  <p:tag name="ORIGWIDTH" val="30"/>
  <p:tag name="PICTUREFILESIZE" val="2097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,dvips]{color}\begin{document}&#10;\def\spa#1.#2{\left\langle#1\,#2\right\rangle}&#10;\def\spb#1.#2{\left[#1\,#2\right]}&#10;\def\spash#1.#2{\left\langle\smash{#1}\,\smash{#2}\vphantom{1}\right\rangle}&#10;\def\spbsh#1.#2{\left[\smash{#1}\,\smash{#2}\vphantom{1}\right]}&#10;\def\sand#1.#2.#3{%&#10;\left\langle\smash{#1}{\vphantom1}^{-}\right|{#2}%&#10;\left|\smash{#3}{\vphantom1}^{-}\right\rangle}&#10;&#10;\begin{eqnarray}&#10;\varepsilon_{\hat\jmath}^{(-)} &amp;=&amp; &#10;  {\sand{j}.{\gamma^\mu}.{q} \over \sqrt2 \spbsh{\hat \jmath}.q} \sim&#10;  {1\over z}&#10;  \nonumber\\&#10;\varepsilon_{\hat l}^{(+)} &amp;=&amp; &#10;  {\sand{q}.{\gamma^\mu}.{l} \over \sqrt2 \spash{q}.{\hat l}} \sim&#10;  {1\over z}&#10;  \nonumber&#10;\end{eqnarray}&#10;&#10;\end{document}&#10;"/>
  <p:tag name="FILENAME" val="txp_fig"/>
  <p:tag name="FORMAT" val="png256"/>
  <p:tag name="RES" val="1200"/>
  <p:tag name="BLEND" val="0"/>
  <p:tag name="TRANSPARENT" val="1"/>
  <p:tag name="TBUG" val="0"/>
  <p:tag name="ALLOWFS" val="0"/>
  <p:tag name="ORIGWIDTH" val="122"/>
  <p:tag name="PICTUREFILESIZE" val="3357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$ 2 i \pi \mapsto \ln \biggl(\frac{-s}{-t}\biggr)_{t&lt;0}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81.00016"/>
  <p:tag name="PICTUREFILESIZE" val="439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begin{eqnarray*}&#10;\frac{1}{\ell^2-m^2+i\delta} &amp;\longrightarrow&amp; -2\pi i\delta^{(+)}(\ell^2-m^2)\\&#10;&amp;&amp;=-2\pi i \delta(\ell^2-m^2) \Theta(\ell^0)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195.0004"/>
  <p:tag name="PICTUREFILESIZE" val="1303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def\Disc{\mathop{\rm Disc}}&#10;&#10;$$&#10;\Disc_{K^2} 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18.96"/>
  <p:tag name="PICTUREFILESIZE" val="143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def\spa#1.#2{\left\langle#1\,#2\right\rangle}&#10;\def\spb#1.#2{\left[#1\,#2\right]}&#10;\def\spash#1.#2{\left\langle\smash{#1}\,\smash{#2}\vphantom{1}\right\rangle}&#10;\def\spbsh#1.#2{\left[\smash{#1}\,\smash{#2}\vphantom{1}\right]}&#10;\def\sand#1.#2.#3{%&#10;\left\langle\smash{#1}{\vphantom1}^{-}\right|{#2}%&#10;\left|\smash{#3}{\vphantom1}^{-}\right\rangle}&#10;\def\sandpm#1.#2.#3{%&#10;\left\langle\smash{#1}{\vphantom1}^{+}\right|{#2}%&#10;\left|\smash{#3}{\vphantom1}^{-}\right\rangle}&#10;\def\sandpp#1.#2.#3{%&#10;\left\langle\smash{#1}{\vphantom1}^{+}\right|{#2}%&#10;\left|\smash{#3}{\vphantom1}^{+}\right\rangle}&#10;\def\sandb#1.#2.#3{%&#10;\left\langle\smash{#1}{\vphantom1}^{\pm}\right|{#2}%&#10;\left|\smash{#3}{\vphantom1}^{\pm}\right\rangle}&#10;\def\spar#1..#2{\langle\!\langle#1\cdots#2\rangle\!\rangle}&#10;&#10;\newbox\charbox&#10;\newbox\slabox&#10;\def\s#1{{      % Feynman slash&#10;        \setbox\charbox=\hbox{$#1$}&#10;        \setbox\slabox=\hbox{$/$}&#10;        \dimen\charbox=\ht\slabox&#10;        \advance\dimen\charbox by -\dp\slabox&#10;        \advance\dimen\charbox by -\ht\charbox&#10;        \advance\dimen\charbox by \dp\charbox&#10;        \divide\dimen\charbox by 2&#10;        \raise-\dimen\charbox\hbox to \wd\charbox{\hss/\hss}&#10;        \llap{$#1$}&#10;}}&#10;\newbox\SlashedBox&#10;\def\slashed#1{\setbox\SlashedBox=\hbox{#1}&#10;\hbox to 0pt{\hbox to 1\wd\SlashedBox{\hfil/\hfil}\hss}#1}&#10;\def\hboxtosizeof#1#2{\setbox\SlashedBox=\hbox{#1}&#10;\hbox to 1\wd\SlashedBox{#2}}&#10;\def\littleFraction#1#2{\hbox{$#1\over#2$}}&#10;% The following is necessary so that we can get a partial slash&#10;% inside a math display... sigh.&#10;\def\mathslashed#1{\setbox\SlashedBox=\hbox{$#1$}&#10;\hbox to 0pt{\hbox to 1\wd\SlashedBox{\hfil/\hfil}\hss}#1}\def\ket#1{|#1^-\rangle}&#10;\def\Ksl{\slashed{K}}&#10;\def\Phat{\kern 2pt{\widehat {\kern -2pt P}}\kern 2pt}&#10;&#10;\begin{document}&#10;$${\cal J} \varepsilon^+_\mu(k,q) = {\cal J}\frac{\sand{q}.{\sigma_\mu}.k}{\sqrt2\spa{q}.k}&#10;= -2 = -2 h_i&#10;$$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181"/>
  <p:tag name="PICTUREFILESIZE" val="1083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$K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9"/>
  <p:tag name="PICTUREFILESIZE" val="57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$&#10;=\hskip -4mm\sum_{{\mbox{\tiny\rm cuts}\atop\mbox{\tiny\rm isolating}\,K}}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33.96008"/>
  <p:tag name="PICTUREFILESIZE" val="270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def\Disc{\mathop{\rm Disc}}&#10;\begin{document}&#10;$$ \Disc_{K^2} \,\,\mbox{\rm One-Loop\ Diagram}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108.0002"/>
  <p:tag name="PICTUREFILESIZE" val="475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def\Disc{\mathop{\rm Disc}}&#10;\begin{document}&#10;\begin{eqnarray*}&#10;&amp;&amp;\propto&#10;\int \frac{d^4\ell}{(2\pi)^4}\;&#10;\frac{2\pi \delta(\ell^2-m^2)\Theta(\ell^0)}{(\ell-k_1)^2-m^2+i\delta}&#10;\frac1{(\ell-k_1-k_2)^2-m^2+i\delta}&#10;\cdots\\&#10;&amp;&amp;\hskip 30mm\times&#10;\frac{2\pi \delta((\ell-K)^2-m^2)\Theta(\ell^0-K^0)}{(\ell-K-k_j)^2-m^2+i\delta}&#10;\cdots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258.0005"/>
  <p:tag name="PICTUREFILESIZE" val="2946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def\Disc{\mathop{\rm Disc}}&#10;\begin{document}&#10;\begin{eqnarray*}&#10;&amp;&amp;= \Disc_{K^2} \,&#10;\int \frac{d^4\ell}{(2\pi)^4}\;&#10;\frac1{\ell^2-m^2+i\delta}&#10;\frac1{(\ell-k_1)^2-m^2+i\delta}&#10;\frac1{(\ell-k_1-k_2)^2-m^2+i\delta}&#10;\cdots\\&#10;&amp;&amp;\hskip 30mm\times\frac1{(\ell-K)^2-m^2+i\delta}&#10;\frac1{(\ell-K-k_j)^2-m^2+i\delta}&#10;\cdots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336.9607"/>
  <p:tag name="PICTUREFILESIZE" val="24147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def\Disc{\mathop{\rm Disc}}&#10;\begin{document}&#10;$$=\int d{\rm LIPS}\; \mbox{\rm Tree\ Diagram}_1 \mbox{\rm Tree\ Diagram}_2&#10;$$&#10;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180.9604"/>
  <p:tag name="PICTUREFILESIZE" val="7946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def\Disc{\mathop{\rm Disc}}&#10;\begin{document}&#10;\begin{eqnarray*}&#10;&amp;&amp;=\int \frac{d^4p_1}{(2\pi)^3}\delta(p_1^2-m^2)\Theta(p_1^0)&#10;\frac{d^4p_2}{(2\pi)^3}\delta(p_2^2-m^2)\Theta(p_2^0)&#10;(2\pi)^4 \delta^{(4)}(p_1+p_2-K)\;&#10;\\&#10;&amp;&amp;\hskip 5mm\times&#10;\frac1{(p_1-k_1)^2-m^2+i\delta}&#10;\frac1{(p_1-k_1-k_2)^2-m^2+i\delta}&#10;\frac1{(p_2-k_j)^2-m^2+i\delta}&#10;\cdots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330.9607"/>
  <p:tag name="PICTUREFILESIZE" val="33949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&#10;\def\Disc{\mathop{\rm Disc}}&#10;\begin{document}&#10;$$&#10;\Disc_{K^2}\, \mbox{\rm One-Loop\ Amplitude} = &#10;\sum_{{\mbox{\tiny\rm One-Loop}\atop\mbox{\tiny\rm Diagrams}} F} &#10;\Disc_{K^2} F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195.0004"/>
  <p:tag name="PICTUREFILESIZE" val="1064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begin{eqnarray*}&#10;&amp;&amp; \frac{\ell^2-m^2+i\delta}{\ell^2-m^2+i\delta}\\&#10;&amp;&amp;\mapsto (\ell^2-m^2+i\delta)\delta(\ell^2-m^2)\\&#10;&amp;&amp; = 0&#10;\end{eqnarray*}&#10;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120.9602"/>
  <p:tag name="PICTUREFILESIZE" val="1140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color}&#10;\def\Disc{\mathop{\rm Disc}}&#10;\begin{document}&#10;\begin{eqnarray*}&#10;&amp;&amp;\Disc_{K^2}\, \mbox{\rm One-Loop\ Amplitude} = \\&#10;&amp;&amp;\hskip 10mm\sum_{{{\mbox{\tiny\rm One-Loop}\atop\mbox{\tiny\rm Diagrams}}&#10;\atop \mbox{\tiny\rm {with both propagators}}} F} &#10;\Disc_{K^2} F\\&#10;&amp;&amp;= \int d\mbox{\rm Phase Space}\;&#10;\left(\sum_{{\mbox{\tiny\rm Left Tree}\atop\mbox{\tiny\rm Diagrams}} L} L\right)&#10;\left(\sum_{{\mbox{\tiny\rm Right Tree}\atop\mbox{\tiny\rm Diagrams}} R} R\right)\\&#10;&amp;&amp;= \int d\mbox{\rm Phase Space}\;&#10;\left(\mbox{\rm Left Tree Amplitude}\right)\\&#10;&amp;&amp;\hskip 30mm\times&#10;\left(\mbox{\rm Right Tree Amplitude}\right)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213.9605"/>
  <p:tag name="PICTUREFILESIZE" val="4427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def\spa#1.#2{\left\langle#1\,#2\right\rangle}&#10;\def\spb#1.#2{\left[#1\,#2\right]}&#10;\def\spash#1.#2{\left\langle\smash{#1}\,\smash{#2}\vphantom{1}\right\rangle}&#10;\def\spbsh#1.#2{\left[\smash{#1}\,\smash{#2}\vphantom{1}\right]}&#10;\def\sand#1.#2.#3{%&#10;\left\langle\smash{#1}{\vphantom1}^{-}\right|{#2}%&#10;\left|\smash{#3}{\vphantom1}^{-}\right\rangle}&#10;\def\sandpm#1.#2.#3{%&#10;\left\langle\smash{#1}{\vphantom1}^{+}\right|{#2}%&#10;\left|\smash{#3}{\vphantom1}^{-}\right\rangle}&#10;\def\sandpp#1.#2.#3{%&#10;\left\langle\smash{#1}{\vphantom1}^{+}\right|{#2}%&#10;\left|\smash{#3}{\vphantom1}^{+}\right\rangle}&#10;\def\sandb#1.#2.#3{%&#10;\left\langle\smash{#1}{\vphantom1}^{\pm}\right|{#2}%&#10;\left|\smash{#3}{\vphantom1}^{\pm}\right\rangle}&#10;\def\spar#1..#2{\langle\!\langle#1\cdots#2\rangle\!\rangle}&#10;&#10;\newbox\charbox&#10;\newbox\slabox&#10;\def\s#1{{      % Feynman slash&#10;        \setbox\charbox=\hbox{$#1$}&#10;        \setbox\slabox=\hbox{$/$}&#10;        \dimen\charbox=\ht\slabox&#10;        \advance\dimen\charbox by -\dp\slabox&#10;        \advance\dimen\charbox by -\ht\charbox&#10;        \advance\dimen\charbox by \dp\charbox&#10;        \divide\dimen\charbox by 2&#10;        \raise-\dimen\charbox\hbox to \wd\charbox{\hss/\hss}&#10;        \llap{$#1$}&#10;}}&#10;\newbox\SlashedBox&#10;\def\slashed#1{\setbox\SlashedBox=\hbox{#1}&#10;\hbox to 0pt{\hbox to 1\wd\SlashedBox{\hfil/\hfil}\hss}#1}&#10;\def\hboxtosizeof#1#2{\setbox\SlashedBox=\hbox{#1}&#10;\hbox to 1\wd\SlashedBox{#2}}&#10;\def\littleFraction#1#2{\hbox{$#1\over#2$}}&#10;% The following is necessary so that we can get a partial slash&#10;% inside a math display... sigh.&#10;\def\mathslashed#1{\setbox\SlashedBox=\hbox{$#1$}&#10;\hbox to 0pt{\hbox to 1\wd\SlashedBox{\hfil/\hfil}\hss}#1}\def\ket#1{|#1^-\rangle}&#10;\def\Ksl{\slashed{K}}&#10;\def\Phat{\kern 2pt{\widehat {\kern -2pt P}}\kern 2pt}&#10;&#10;\begin{document}&#10;$$A_3 = {\rm const}\,\spa1.2^{e_{12}} \spa2.3^{e_{23}} \spa3.1^{e_{31}}&#10;$$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146"/>
  <p:tag name="PICTUREFILESIZE" val="6918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$\int \frac{d^4\ell}{(2\pi)^4}\;{i\over\ell^2} A_L {i\over(\ell-K)^2} A_R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118.9802"/>
  <p:tag name="PICTUREFILESIZE" val="807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def\spa#1.#2{\left\langle#1\,#2\right\rangle}&#10;\def\spb#1.#2{\left[#1\,#2\right]}&#10;\def\spash#1.#2{\left\langle\smash{#1}\,\smash{#2}\vphantom{1}\right\rangle}&#10;\def\spbsh#1.#2{\left[\smash{#1}\,\smash{#2}\vphantom{1}\right]}&#10;\def\sand#1.#2.#3{%&#10;\left\langle\smash{#1}{\vphantom1}^{-}\right|{#2}%&#10;\left|\smash{#3}{\vphantom1}^{-}\right\rangle}&#10;\def\sandpm#1.#2.#3{%&#10;\left\langle\smash{#1}{\vphantom1}^{+}\right|{#2}%&#10;\left|\smash{#3}{\vphantom1}^{-}\right\rangle}&#10;\def\sandpp#1.#2.#3{%&#10;\left\langle\smash{#1}{\vphantom1}^{+}\right|{#2}%&#10;\left|\smash{#3}{\vphantom1}^{+}\right\rangle}&#10;\def\sandb#1.#2.#3{%&#10;\left\langle\smash{#1}{\vphantom1}^{\pm}\right|{#2}%&#10;\left|\smash{#3}{\vphantom1}^{\pm}\right\rangle}&#10;\def\spar#1..#2{\langle\!\langle#1\cdots#2\rangle\!\rangle}&#10;&#10;\newbox\charbox&#10;\newbox\slabox&#10;\def\s#1{{      % Feynman slash&#10;        \setbox\charbox=\hbox{$#1$}&#10;        \setbox\slabox=\hbox{$/$}&#10;        \dimen\charbox=\ht\slabox&#10;        \advance\dimen\charbox by -\dp\slabox&#10;        \advance\dimen\charbox by -\ht\charbox&#10;        \advance\dimen\charbox by \dp\charbox&#10;        \divide\dimen\charbox by 2&#10;        \raise-\dimen\charbox\hbox to \wd\charbox{\hss/\hss}&#10;        \llap{$#1$}&#10;}}&#10;\newbox\SlashedBox&#10;\def\slashed#1{\setbox\SlashedBox=\hbox{#1}&#10;\hbox to 0pt{\hbox to 1\wd\SlashedBox{\hfil/\hfil}\hss}#1}&#10;\def\hboxtosizeof#1#2{\setbox\SlashedBox=\hbox{#1}&#10;\hbox to 1\wd\SlashedBox{#2}}&#10;\def\littleFraction#1#2{\hbox{$#1\over#2$}}&#10;% The following is necessary so that we can get a partial slash&#10;% inside a math display... sigh.&#10;\def\mathslashed#1{\setbox\SlashedBox=\hbox{$#1$}&#10;\hbox to 0pt{\hbox to 1\wd\SlashedBox{\hfil/\hfil}\hss}#1}\def\ket#1{|#1^-\rangle}&#10;\def\Ksl{\slashed{K}}&#10;\def\Phat{\kern 2pt{\widehat {\kern -2pt P}}\kern 2pt}&#10;&#10;\begin{document}&#10;\begin{align}&#10;e_{12}+e_{31} &amp;= -2 h_1\cr&#10;e_{12}+e_{23} &amp;= -2 h_2\cr&#10;e_{23}+e_{31} &amp;= -2 h_3\cr\nonumber&#10;\end{align}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75"/>
  <p:tag name="PICTUREFILESIZE" val="804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def\spa#1.#2{\left\langle#1\,#2\right\rangle}&#10;\def\spb#1.#2{\left[#1\,#2\right]}&#10;\def\spash#1.#2{\left\langle\smash{#1}\,\smash{#2}\vphantom{1}\right\rangle}&#10;\def\spbsh#1.#2{\left[\smash{#1}\,\smash{#2}\vphantom{1}\right]}&#10;\def\sand#1.#2.#3{%&#10;\left\langle\smash{#1}{\vphantom1}^{-}\right|{#2}%&#10;\left|\smash{#3}{\vphantom1}^{-}\right\rangle}&#10;\def\sandpm#1.#2.#3{%&#10;\left\langle\smash{#1}{\vphantom1}^{+}\right|{#2}%&#10;\left|\smash{#3}{\vphantom1}^{-}\right\rangle}&#10;\def\sandpp#1.#2.#3{%&#10;\left\langle\smash{#1}{\vphantom1}^{+}\right|{#2}%&#10;\left|\smash{#3}{\vphantom1}^{+}\right\rangle}&#10;\def\sandb#1.#2.#3{%&#10;\left\langle\smash{#1}{\vphantom1}^{\pm}\right|{#2}%&#10;\left|\smash{#3}{\vphantom1}^{\pm}\right\rangle}&#10;\def\spar#1..#2{\langle\!\langle#1\cdots#2\rangle\!\rangle}&#10;&#10;\newbox\charbox&#10;\newbox\slabox&#10;\def\s#1{{      % Feynman slash&#10;        \setbox\charbox=\hbox{$#1$}&#10;        \setbox\slabox=\hbox{$/$}&#10;        \dimen\charbox=\ht\slabox&#10;        \advance\dimen\charbox by -\dp\slabox&#10;        \advance\dimen\charbox by -\ht\charbox&#10;        \advance\dimen\charbox by \dp\charbox&#10;        \divide\dimen\charbox by 2&#10;        \raise-\dimen\charbox\hbox to \wd\charbox{\hss/\hss}&#10;        \llap{$#1$}&#10;}}&#10;\newbox\SlashedBox&#10;\def\slashed#1{\setbox\SlashedBox=\hbox{#1}&#10;\hbox to 0pt{\hbox to 1\wd\SlashedBox{\hfil/\hfil}\hss}#1}&#10;\def\hboxtosizeof#1#2{\setbox\SlashedBox=\hbox{#1}&#10;\hbox to 1\wd\SlashedBox{#2}}&#10;\def\littleFraction#1#2{\hbox{$#1\over#2$}}&#10;% The following is necessary so that we can get a partial slash&#10;% inside a math display... sigh.&#10;\def\mathslashed#1{\setbox\SlashedBox=\hbox{$#1$}&#10;\hbox to 0pt{\hbox to 1\wd\SlashedBox{\hfil/\hfil}\hss}#1}\def\ket#1{|#1^-\rangle}&#10;\def\Ksl{\slashed{K}}&#10;\def\Phat{\kern 2pt{\widehat {\kern -2pt P}}\kern 2pt}&#10;&#10;\begin{document}&#10;\begin{align}&#10;e_{12} &amp;= h_3- h_1-h_2\cr&#10;e_{23} &amp;= h_1- h_2-h_3\cr&#10;e_{31} &amp;= h_2- h_3-h_1\cr\nonumber&#10;\end{align}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81"/>
  <p:tag name="PICTUREFILESIZE" val="824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12049</TotalTime>
  <Words>1072</Words>
  <Application>Microsoft Office PowerPoint</Application>
  <PresentationFormat>On-screen Show (4:3)</PresentationFormat>
  <Paragraphs>306</Paragraphs>
  <Slides>40</Slides>
  <Notes>25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Office Theme</vt:lpstr>
      <vt:lpstr>Equation</vt:lpstr>
      <vt:lpstr>On-Shell Methods  in Quantum Field Theory</vt:lpstr>
      <vt:lpstr>Review of Lecture I</vt:lpstr>
      <vt:lpstr>Three-Point Amplitudes Without a Lagrangian</vt:lpstr>
      <vt:lpstr>PowerPoint Presentation</vt:lpstr>
      <vt:lpstr>PowerPoint Presentation</vt:lpstr>
      <vt:lpstr>PowerPoint Presentation</vt:lpstr>
      <vt:lpstr>Color Decomposition</vt:lpstr>
      <vt:lpstr>On-Shell Methods</vt:lpstr>
      <vt:lpstr>Factorization Properties of Amplitudes</vt:lpstr>
      <vt:lpstr>Factorization in Gauge Theories</vt:lpstr>
      <vt:lpstr>What Happens in the Two-Particle Case?</vt:lpstr>
      <vt:lpstr>PowerPoint Presentation</vt:lpstr>
      <vt:lpstr>Two-Particle Case</vt:lpstr>
      <vt:lpstr>Example: Three-Particle Factorization</vt:lpstr>
      <vt:lpstr>PowerPoint Presentation</vt:lpstr>
      <vt:lpstr>BCFW On-Shell Recursion Relations</vt:lpstr>
      <vt:lpstr>PowerPoint Presentation</vt:lpstr>
      <vt:lpstr>A Contour Integral</vt:lpstr>
      <vt:lpstr>Using Factorization</vt:lpstr>
      <vt:lpstr>PowerPoint Presentation</vt:lpstr>
      <vt:lpstr>On-Shell Recursion Relation</vt:lpstr>
      <vt:lpstr>PowerPoint Presentation</vt:lpstr>
      <vt:lpstr>PowerPoint Presentation</vt:lpstr>
      <vt:lpstr>Applications</vt:lpstr>
      <vt:lpstr>Four-Point Example</vt:lpstr>
      <vt:lpstr>PowerPoint Presentation</vt:lpstr>
      <vt:lpstr>MHV Amplitudes</vt:lpstr>
      <vt:lpstr>PowerPoint Presentation</vt:lpstr>
      <vt:lpstr>Choosing Shift Momenta</vt:lpstr>
      <vt:lpstr>PowerPoint Presentation</vt:lpstr>
      <vt:lpstr>On-Shell Methods</vt:lpstr>
      <vt:lpstr>Unitarity</vt:lpstr>
      <vt:lpstr>PowerPoint Presentation</vt:lpstr>
      <vt:lpstr>In Feynman Integrals</vt:lpstr>
      <vt:lpstr>PowerPoint Presentation</vt:lpstr>
      <vt:lpstr>PowerPoint Presentation</vt:lpstr>
      <vt:lpstr>PowerPoint Presentation</vt:lpstr>
      <vt:lpstr>PowerPoint Presentation</vt:lpstr>
      <vt:lpstr>First Steps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A. Kosower</dc:creator>
  <cp:lastModifiedBy>David A. Kosower</cp:lastModifiedBy>
  <cp:revision>234</cp:revision>
  <dcterms:created xsi:type="dcterms:W3CDTF">2011-08-09T19:59:47Z</dcterms:created>
  <dcterms:modified xsi:type="dcterms:W3CDTF">2013-09-10T08:44:37Z</dcterms:modified>
</cp:coreProperties>
</file>